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257" r:id="rId2"/>
    <p:sldId id="406" r:id="rId3"/>
    <p:sldId id="405" r:id="rId4"/>
    <p:sldId id="407" r:id="rId5"/>
    <p:sldId id="409" r:id="rId6"/>
    <p:sldId id="410" r:id="rId7"/>
    <p:sldId id="411" r:id="rId8"/>
    <p:sldId id="377" r:id="rId9"/>
    <p:sldId id="382" r:id="rId10"/>
    <p:sldId id="383" r:id="rId11"/>
    <p:sldId id="412" r:id="rId12"/>
    <p:sldId id="413" r:id="rId13"/>
    <p:sldId id="414" r:id="rId14"/>
    <p:sldId id="385" r:id="rId15"/>
    <p:sldId id="389" r:id="rId16"/>
    <p:sldId id="387" r:id="rId17"/>
    <p:sldId id="388" r:id="rId18"/>
    <p:sldId id="415" r:id="rId19"/>
    <p:sldId id="293" r:id="rId20"/>
    <p:sldId id="416" r:id="rId21"/>
    <p:sldId id="305" r:id="rId22"/>
    <p:sldId id="302" r:id="rId23"/>
    <p:sldId id="303" r:id="rId24"/>
    <p:sldId id="307" r:id="rId25"/>
    <p:sldId id="308" r:id="rId26"/>
    <p:sldId id="309" r:id="rId27"/>
    <p:sldId id="310" r:id="rId28"/>
    <p:sldId id="311" r:id="rId29"/>
    <p:sldId id="313" r:id="rId30"/>
    <p:sldId id="312" r:id="rId31"/>
    <p:sldId id="315" r:id="rId32"/>
    <p:sldId id="422" r:id="rId33"/>
    <p:sldId id="423" r:id="rId34"/>
    <p:sldId id="417" r:id="rId35"/>
    <p:sldId id="418" r:id="rId36"/>
    <p:sldId id="419" r:id="rId37"/>
    <p:sldId id="420" r:id="rId38"/>
    <p:sldId id="400" r:id="rId39"/>
    <p:sldId id="424" r:id="rId40"/>
    <p:sldId id="444" r:id="rId41"/>
    <p:sldId id="445" r:id="rId42"/>
    <p:sldId id="464" r:id="rId43"/>
    <p:sldId id="446" r:id="rId44"/>
    <p:sldId id="447" r:id="rId45"/>
    <p:sldId id="465" r:id="rId46"/>
    <p:sldId id="448" r:id="rId47"/>
    <p:sldId id="449" r:id="rId48"/>
    <p:sldId id="450" r:id="rId49"/>
    <p:sldId id="451" r:id="rId50"/>
    <p:sldId id="452" r:id="rId51"/>
    <p:sldId id="453" r:id="rId52"/>
    <p:sldId id="454" r:id="rId53"/>
    <p:sldId id="455" r:id="rId54"/>
    <p:sldId id="456" r:id="rId55"/>
    <p:sldId id="457" r:id="rId56"/>
    <p:sldId id="458" r:id="rId57"/>
    <p:sldId id="459" r:id="rId58"/>
    <p:sldId id="460" r:id="rId59"/>
    <p:sldId id="461" r:id="rId60"/>
    <p:sldId id="462" r:id="rId61"/>
    <p:sldId id="463" r:id="rId62"/>
    <p:sldId id="438" r:id="rId63"/>
    <p:sldId id="442" r:id="rId64"/>
    <p:sldId id="443" r:id="rId65"/>
    <p:sldId id="379" r:id="rId66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69"/>
      <p:bold r:id="rId70"/>
    </p:embeddedFont>
    <p:embeddedFont>
      <p:font typeface="Consolas" panose="020B0609020204030204" pitchFamily="49" charset="0"/>
      <p:regular r:id="rId71"/>
      <p:bold r:id="rId72"/>
      <p:italic r:id="rId73"/>
      <p:boldItalic r:id="rId74"/>
    </p:embeddedFont>
    <p:embeddedFont>
      <p:font typeface="나눔고딕" panose="020D0604000000000000" pitchFamily="50" charset="-127"/>
      <p:regular r:id="rId75"/>
      <p:bold r:id="rId7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164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6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5BB72-6BB5-46A1-9AE4-38677F8BEECC}" type="datetimeFigureOut">
              <a:rPr lang="ko-KR" altLang="en-US" smtClean="0"/>
              <a:t>2015-04-07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DEE1B1-0329-4283-91BB-F04567E6705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6684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C32168-1BAC-4DAD-AA94-4E44BF614B15}" type="datetimeFigureOut">
              <a:rPr lang="ko-KR" altLang="en-US" smtClean="0"/>
              <a:t>2015-04-07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12E520-6101-49F0-B6D2-F32491E799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291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E520-6101-49F0-B6D2-F32491E7998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6232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E520-6101-49F0-B6D2-F32491E79981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097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2E520-6101-49F0-B6D2-F32491E79981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727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276872"/>
            <a:ext cx="7772400" cy="1656184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4293096"/>
            <a:ext cx="6400800" cy="1345704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2982623" y="548680"/>
            <a:ext cx="317875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accent1"/>
                </a:solidFill>
              </a:rPr>
              <a:t>4190.414A</a:t>
            </a:r>
            <a:r>
              <a:rPr lang="en-US" altLang="ko-KR" sz="2000" b="1" baseline="0" dirty="0" smtClean="0">
                <a:solidFill>
                  <a:schemeClr val="accent1"/>
                </a:solidFill>
              </a:rPr>
              <a:t> </a:t>
            </a:r>
            <a:r>
              <a:rPr lang="ko-KR" altLang="en-US" sz="2000" b="1" baseline="0" dirty="0" smtClean="0">
                <a:solidFill>
                  <a:schemeClr val="accent1"/>
                </a:solidFill>
              </a:rPr>
              <a:t>멀티코어 컴퓨팅</a:t>
            </a:r>
            <a:endParaRPr lang="ko-KR" altLang="en-US" sz="2000" b="1" dirty="0">
              <a:solidFill>
                <a:schemeClr val="accent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31" y="5998840"/>
            <a:ext cx="4518337" cy="49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95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0875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64533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2852936"/>
            <a:ext cx="7772400" cy="864097"/>
          </a:xfrm>
        </p:spPr>
        <p:txBody>
          <a:bodyPr anchor="ctr">
            <a:noAutofit/>
          </a:bodyPr>
          <a:lstStyle>
            <a:lvl1pPr algn="l">
              <a:defRPr sz="4400" b="1" cap="none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4005064"/>
            <a:ext cx="7772400" cy="1944217"/>
          </a:xfrm>
        </p:spPr>
        <p:txBody>
          <a:bodyPr anchor="t">
            <a:normAutofit/>
          </a:bodyPr>
          <a:lstStyle>
            <a:lvl1pPr marL="342900" indent="-342900">
              <a:buFont typeface="나눔고딕" pitchFamily="50" charset="-127"/>
              <a:buChar char="‐"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6725530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51520" y="1124744"/>
            <a:ext cx="4244280" cy="51125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124744"/>
            <a:ext cx="4244280" cy="511256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5434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6025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0" y="0"/>
            <a:ext cx="9144000" cy="64533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2679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소스 코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323528" y="1268760"/>
            <a:ext cx="8496944" cy="4824536"/>
          </a:xfrm>
          <a:solidFill>
            <a:schemeClr val="bg1">
              <a:lumMod val="85000"/>
            </a:schemeClr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90000" rIns="180000" bIns="90000">
            <a:normAutofit/>
          </a:bodyPr>
          <a:lstStyle>
            <a:lvl1pPr marL="0" indent="0">
              <a:buNone/>
              <a:defRPr sz="2000"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2233780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453336"/>
            <a:ext cx="9144000" cy="4048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0" y="0"/>
            <a:ext cx="9144000" cy="100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864096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51520" y="1340768"/>
            <a:ext cx="8640960" cy="48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179512" y="6547730"/>
            <a:ext cx="1008112" cy="2160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187624" y="6547730"/>
            <a:ext cx="71284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altLang="ko-KR" dirty="0" smtClean="0"/>
              <a:t>4190.414A </a:t>
            </a:r>
            <a:r>
              <a:rPr lang="ko-KR" altLang="en-US" dirty="0" smtClean="0"/>
              <a:t>멀티코어 컴퓨팅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천둥 사용하기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316416" y="6547730"/>
            <a:ext cx="648072" cy="2160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97DADC7-F95C-4572-B726-CA9D877279D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4338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1" hangingPunct="1">
        <a:spcBef>
          <a:spcPct val="0"/>
        </a:spcBef>
        <a:buNone/>
        <a:defRPr sz="3600" b="1" kern="1200"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lnSpc>
          <a:spcPct val="110000"/>
        </a:lnSpc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lnSpc>
          <a:spcPct val="110000"/>
        </a:lnSpc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1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100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10000"/>
        </a:lnSpc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천둥 사용하</a:t>
            </a:r>
            <a:r>
              <a:rPr lang="ko-KR" altLang="en-US" dirty="0"/>
              <a:t>기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2015</a:t>
            </a:r>
            <a:r>
              <a:rPr lang="ko-KR" altLang="en-US" dirty="0" smtClean="0"/>
              <a:t>년 </a:t>
            </a:r>
            <a:r>
              <a:rPr lang="en-US" altLang="ko-KR" dirty="0"/>
              <a:t>4</a:t>
            </a:r>
            <a:r>
              <a:rPr lang="ko-KR" altLang="en-US" dirty="0" smtClean="0"/>
              <a:t>월</a:t>
            </a:r>
            <a:r>
              <a:rPr lang="en-US" altLang="ko-KR" dirty="0" smtClean="0"/>
              <a:t> 7</a:t>
            </a:r>
            <a:r>
              <a:rPr lang="ko-KR" altLang="en-US" dirty="0" smtClean="0"/>
              <a:t>일</a:t>
            </a:r>
            <a:endParaRPr lang="en-US" altLang="ko-KR" dirty="0"/>
          </a:p>
          <a:p>
            <a:r>
              <a:rPr lang="ko-KR" altLang="en-US" dirty="0" smtClean="0"/>
              <a:t>정우근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59230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>
            <a:off x="3203848" y="2780928"/>
            <a:ext cx="359752" cy="504168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5148328" y="2564904"/>
            <a:ext cx="215760" cy="612068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5868192" y="3645136"/>
            <a:ext cx="432000" cy="71896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5004192" y="4437112"/>
            <a:ext cx="144136" cy="50400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2915816" y="4077122"/>
            <a:ext cx="432048" cy="72014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클러스터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971600" y="1772928"/>
            <a:ext cx="2592000" cy="1008000"/>
          </a:xfrm>
          <a:prstGeom prst="roundRect">
            <a:avLst>
              <a:gd name="adj" fmla="val 6446"/>
            </a:avLst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115328" y="1916832"/>
            <a:ext cx="1008000" cy="72007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/>
              <a:t>CPU</a:t>
            </a:r>
            <a:endParaRPr lang="ko-KR" altLang="en-US" sz="20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267456" y="1916832"/>
            <a:ext cx="1152000" cy="7200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 dirty="0" smtClean="0"/>
              <a:t>Memory</a:t>
            </a:r>
            <a:endParaRPr lang="ko-KR" altLang="en-US" sz="2000" dirty="0"/>
          </a:p>
        </p:txBody>
      </p:sp>
      <p:cxnSp>
        <p:nvCxnSpPr>
          <p:cNvPr id="9" name="직선 연결선 8"/>
          <p:cNvCxnSpPr>
            <a:stCxn id="7" idx="3"/>
            <a:endCxn id="8" idx="1"/>
          </p:cNvCxnSpPr>
          <p:nvPr/>
        </p:nvCxnSpPr>
        <p:spPr>
          <a:xfrm>
            <a:off x="2123328" y="2276872"/>
            <a:ext cx="14412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4716304" y="1556792"/>
            <a:ext cx="2592000" cy="1008000"/>
          </a:xfrm>
          <a:prstGeom prst="roundRect">
            <a:avLst>
              <a:gd name="adj" fmla="val 6446"/>
            </a:avLst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860032" y="1700696"/>
            <a:ext cx="1008000" cy="72007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/>
              <a:t>CPU</a:t>
            </a:r>
            <a:endParaRPr lang="ko-KR" altLang="en-US" sz="2000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012160" y="1700696"/>
            <a:ext cx="1152000" cy="7200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 dirty="0" smtClean="0"/>
              <a:t>Memory</a:t>
            </a:r>
            <a:endParaRPr lang="ko-KR" altLang="en-US" sz="2000" dirty="0"/>
          </a:p>
        </p:txBody>
      </p:sp>
      <p:cxnSp>
        <p:nvCxnSpPr>
          <p:cNvPr id="16" name="직선 연결선 15"/>
          <p:cNvCxnSpPr>
            <a:stCxn id="14" idx="3"/>
            <a:endCxn id="15" idx="1"/>
          </p:cNvCxnSpPr>
          <p:nvPr/>
        </p:nvCxnSpPr>
        <p:spPr>
          <a:xfrm>
            <a:off x="5868032" y="2060736"/>
            <a:ext cx="14412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/>
          <p:cNvSpPr/>
          <p:nvPr/>
        </p:nvSpPr>
        <p:spPr>
          <a:xfrm>
            <a:off x="6228472" y="3285096"/>
            <a:ext cx="2592000" cy="1008000"/>
          </a:xfrm>
          <a:prstGeom prst="roundRect">
            <a:avLst>
              <a:gd name="adj" fmla="val 6446"/>
            </a:avLst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372200" y="3429000"/>
            <a:ext cx="1008000" cy="72007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/>
              <a:t>CPU</a:t>
            </a:r>
            <a:endParaRPr lang="ko-KR" altLang="en-US" sz="2000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7524328" y="3429000"/>
            <a:ext cx="1152000" cy="7200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 dirty="0" smtClean="0"/>
              <a:t>Memory</a:t>
            </a:r>
            <a:endParaRPr lang="ko-KR" altLang="en-US" sz="2000" dirty="0"/>
          </a:p>
        </p:txBody>
      </p:sp>
      <p:cxnSp>
        <p:nvCxnSpPr>
          <p:cNvPr id="20" name="직선 연결선 19"/>
          <p:cNvCxnSpPr>
            <a:stCxn id="18" idx="3"/>
            <a:endCxn id="19" idx="1"/>
          </p:cNvCxnSpPr>
          <p:nvPr/>
        </p:nvCxnSpPr>
        <p:spPr>
          <a:xfrm>
            <a:off x="7380200" y="3789040"/>
            <a:ext cx="14412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3708192" y="4941280"/>
            <a:ext cx="2592000" cy="1008000"/>
          </a:xfrm>
          <a:prstGeom prst="roundRect">
            <a:avLst>
              <a:gd name="adj" fmla="val 6446"/>
            </a:avLst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3851920" y="5085184"/>
            <a:ext cx="1008000" cy="72007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/>
              <a:t>CPU</a:t>
            </a:r>
            <a:endParaRPr lang="ko-KR" altLang="en-US" sz="2000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5004048" y="5085184"/>
            <a:ext cx="1152000" cy="7200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 dirty="0" smtClean="0"/>
              <a:t>Memory</a:t>
            </a:r>
            <a:endParaRPr lang="ko-KR" altLang="en-US" sz="2000" dirty="0"/>
          </a:p>
        </p:txBody>
      </p:sp>
      <p:cxnSp>
        <p:nvCxnSpPr>
          <p:cNvPr id="24" name="직선 연결선 23"/>
          <p:cNvCxnSpPr>
            <a:stCxn id="22" idx="3"/>
            <a:endCxn id="23" idx="1"/>
          </p:cNvCxnSpPr>
          <p:nvPr/>
        </p:nvCxnSpPr>
        <p:spPr>
          <a:xfrm>
            <a:off x="4859920" y="5445224"/>
            <a:ext cx="14412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323528" y="3645136"/>
            <a:ext cx="2592000" cy="1008000"/>
          </a:xfrm>
          <a:prstGeom prst="roundRect">
            <a:avLst>
              <a:gd name="adj" fmla="val 6446"/>
            </a:avLst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467256" y="3789040"/>
            <a:ext cx="1008000" cy="72007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/>
              <a:t>CPU</a:t>
            </a:r>
            <a:endParaRPr lang="ko-KR" altLang="en-US" sz="2000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619384" y="3789040"/>
            <a:ext cx="1152000" cy="72008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 dirty="0" smtClean="0"/>
              <a:t>Memory</a:t>
            </a:r>
            <a:endParaRPr lang="ko-KR" altLang="en-US" sz="2000" dirty="0"/>
          </a:p>
        </p:txBody>
      </p:sp>
      <p:cxnSp>
        <p:nvCxnSpPr>
          <p:cNvPr id="28" name="직선 연결선 27"/>
          <p:cNvCxnSpPr>
            <a:stCxn id="26" idx="3"/>
            <a:endCxn id="27" idx="1"/>
          </p:cNvCxnSpPr>
          <p:nvPr/>
        </p:nvCxnSpPr>
        <p:spPr>
          <a:xfrm>
            <a:off x="1475256" y="4149080"/>
            <a:ext cx="14412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구름 28"/>
          <p:cNvSpPr/>
          <p:nvPr/>
        </p:nvSpPr>
        <p:spPr>
          <a:xfrm>
            <a:off x="3203896" y="2996976"/>
            <a:ext cx="2736256" cy="1656160"/>
          </a:xfrm>
          <a:prstGeom prst="cloud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 dirty="0" smtClean="0"/>
              <a:t>Inter-connection</a:t>
            </a:r>
          </a:p>
          <a:p>
            <a:pPr algn="ctr"/>
            <a:r>
              <a:rPr lang="en-US" altLang="ko-KR" sz="2400" dirty="0" smtClean="0"/>
              <a:t>Network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71600" y="1340768"/>
            <a:ext cx="1560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 smtClean="0"/>
              <a:t>노드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(Node)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0110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</a:t>
            </a:r>
            <a:r>
              <a:rPr lang="en-US" altLang="ko-KR" dirty="0" smtClean="0"/>
              <a:t>: Tianhe-2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1728192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중국</a:t>
            </a:r>
            <a:r>
              <a:rPr lang="en-US" altLang="ko-KR" dirty="0" smtClean="0"/>
              <a:t> National University of Defense Technology</a:t>
            </a:r>
          </a:p>
          <a:p>
            <a:r>
              <a:rPr lang="en-US" altLang="ko-KR" dirty="0" smtClean="0"/>
              <a:t>2014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11</a:t>
            </a:r>
            <a:r>
              <a:rPr lang="ko-KR" altLang="en-US" dirty="0" smtClean="0"/>
              <a:t>월 기준 </a:t>
            </a:r>
            <a:r>
              <a:rPr lang="en-US" altLang="ko-KR" dirty="0" smtClean="0"/>
              <a:t>Top500 1</a:t>
            </a:r>
            <a:r>
              <a:rPr lang="ko-KR" altLang="en-US" dirty="0" smtClean="0"/>
              <a:t>위 </a:t>
            </a:r>
            <a:r>
              <a:rPr lang="en-US" altLang="ko-KR" dirty="0" smtClean="0"/>
              <a:t>(33.86 PFLOPS)</a:t>
            </a:r>
          </a:p>
          <a:p>
            <a:r>
              <a:rPr lang="en-US" altLang="ko-KR" dirty="0" smtClean="0"/>
              <a:t>16,000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TH Express-2 </a:t>
            </a:r>
            <a:r>
              <a:rPr lang="ko-KR" altLang="en-US" dirty="0" smtClean="0"/>
              <a:t>네트워크로 연결</a:t>
            </a:r>
            <a:endParaRPr lang="en-US" altLang="ko-KR" dirty="0" smtClean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284984"/>
            <a:ext cx="5182005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843" y="3284984"/>
            <a:ext cx="3514645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253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</a:t>
            </a:r>
            <a:r>
              <a:rPr lang="en-US" altLang="ko-KR" dirty="0" smtClean="0"/>
              <a:t>: Titan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1728192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미국</a:t>
            </a:r>
            <a:r>
              <a:rPr lang="en-US" altLang="ko-KR" dirty="0" smtClean="0"/>
              <a:t> Oak Ridge National Laboratory</a:t>
            </a:r>
          </a:p>
          <a:p>
            <a:r>
              <a:rPr lang="en-US" altLang="ko-KR" dirty="0" smtClean="0"/>
              <a:t>2014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11</a:t>
            </a:r>
            <a:r>
              <a:rPr lang="ko-KR" altLang="en-US" dirty="0" smtClean="0"/>
              <a:t>월 기준 </a:t>
            </a:r>
            <a:r>
              <a:rPr lang="en-US" altLang="ko-KR" dirty="0" smtClean="0"/>
              <a:t>Top500 2</a:t>
            </a:r>
            <a:r>
              <a:rPr lang="ko-KR" altLang="en-US" dirty="0" smtClean="0"/>
              <a:t>위 </a:t>
            </a:r>
            <a:r>
              <a:rPr lang="en-US" altLang="ko-KR" dirty="0" smtClean="0"/>
              <a:t>(17.59 PFLOPS)</a:t>
            </a:r>
          </a:p>
          <a:p>
            <a:r>
              <a:rPr lang="en-US" altLang="ko-KR" dirty="0" smtClean="0"/>
              <a:t>18,688</a:t>
            </a:r>
            <a:r>
              <a:rPr lang="ko-KR" altLang="en-US" dirty="0" err="1" smtClean="0"/>
              <a:t>노드가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Gemini interconnect</a:t>
            </a:r>
            <a:r>
              <a:rPr lang="ko-KR" altLang="en-US" dirty="0" smtClean="0"/>
              <a:t>로 연결</a:t>
            </a:r>
            <a:endParaRPr lang="en-US" altLang="ko-KR" dirty="0" smtClean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95786"/>
            <a:ext cx="9144000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880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엑사스케일</a:t>
            </a:r>
            <a:r>
              <a:rPr lang="ko-KR" altLang="en-US" dirty="0" smtClean="0"/>
              <a:t> 컴퓨팅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>
          <a:xfrm>
            <a:off x="251520" y="1340767"/>
            <a:ext cx="8640960" cy="21600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현재보다</a:t>
            </a:r>
            <a:r>
              <a:rPr lang="en-US" altLang="ko-KR" dirty="0" smtClean="0"/>
              <a:t> </a:t>
            </a:r>
            <a:r>
              <a:rPr lang="ko-KR" altLang="en-US" dirty="0" smtClean="0"/>
              <a:t>성능이 </a:t>
            </a:r>
            <a:r>
              <a:rPr lang="en-US" altLang="ko-KR" dirty="0" smtClean="0"/>
              <a:t>30</a:t>
            </a:r>
            <a:r>
              <a:rPr lang="ko-KR" altLang="en-US" dirty="0" smtClean="0"/>
              <a:t>배 이상 빨라지면서</a:t>
            </a:r>
            <a:endParaRPr lang="en-US" altLang="ko-KR" dirty="0" smtClean="0"/>
          </a:p>
          <a:p>
            <a:r>
              <a:rPr lang="ko-KR" altLang="en-US" dirty="0" smtClean="0"/>
              <a:t>전력 소모는 거의 늘어나지 않아야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미국 </a:t>
            </a:r>
            <a:r>
              <a:rPr lang="en-US" altLang="ko-KR" dirty="0" smtClean="0"/>
              <a:t>DARPA </a:t>
            </a:r>
            <a:r>
              <a:rPr lang="ko-KR" altLang="en-US" dirty="0" smtClean="0"/>
              <a:t>기준</a:t>
            </a:r>
            <a:r>
              <a:rPr lang="en-US" altLang="ko-KR" dirty="0" smtClean="0"/>
              <a:t>: 20 MW</a:t>
            </a:r>
          </a:p>
          <a:p>
            <a:r>
              <a:rPr lang="ko-KR" altLang="en-US" dirty="0" smtClean="0"/>
              <a:t>에너지 효율</a:t>
            </a:r>
            <a:r>
              <a:rPr lang="en-US" altLang="ko-KR" dirty="0" smtClean="0"/>
              <a:t>(energy efficiency)</a:t>
            </a:r>
            <a:r>
              <a:rPr lang="ko-KR" altLang="en-US" dirty="0" smtClean="0"/>
              <a:t>의 중요성이 커짐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53168" y="5085184"/>
            <a:ext cx="17491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/>
              <a:t>34</a:t>
            </a:r>
            <a:r>
              <a:rPr lang="en-US" altLang="ko-KR" sz="2000" dirty="0" smtClean="0"/>
              <a:t> PFLOPS</a:t>
            </a:r>
          </a:p>
          <a:p>
            <a:pPr algn="ctr"/>
            <a:r>
              <a:rPr lang="en-US" altLang="ko-KR" sz="2400" dirty="0" smtClean="0"/>
              <a:t>18</a:t>
            </a:r>
            <a:r>
              <a:rPr lang="en-US" altLang="ko-KR" sz="2000" dirty="0" smtClean="0"/>
              <a:t> MW</a:t>
            </a:r>
          </a:p>
          <a:p>
            <a:pPr algn="ctr"/>
            <a:r>
              <a:rPr lang="en-US" altLang="ko-KR" sz="2400" dirty="0"/>
              <a:t>5</a:t>
            </a:r>
            <a:r>
              <a:rPr lang="en-US" altLang="ko-KR" sz="2000" dirty="0" smtClean="0"/>
              <a:t> GFLOPS/W</a:t>
            </a:r>
            <a:endParaRPr lang="ko-KR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548659" y="4581128"/>
            <a:ext cx="19351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/>
              <a:t>1000</a:t>
            </a:r>
            <a:r>
              <a:rPr lang="en-US" altLang="ko-KR" sz="2000" dirty="0" smtClean="0"/>
              <a:t> PFLOPS</a:t>
            </a:r>
          </a:p>
          <a:p>
            <a:pPr algn="ctr"/>
            <a:r>
              <a:rPr lang="en-US" altLang="ko-KR" sz="2400" dirty="0" smtClean="0"/>
              <a:t>20</a:t>
            </a:r>
            <a:r>
              <a:rPr lang="en-US" altLang="ko-KR" sz="2000" dirty="0" smtClean="0"/>
              <a:t> MW</a:t>
            </a:r>
          </a:p>
          <a:p>
            <a:pPr algn="ctr"/>
            <a:r>
              <a:rPr lang="en-US" altLang="ko-KR" sz="2400" dirty="0" smtClean="0"/>
              <a:t>50</a:t>
            </a:r>
            <a:r>
              <a:rPr lang="en-US" altLang="ko-KR" sz="2000" dirty="0" smtClean="0"/>
              <a:t> GFLOPS/W</a:t>
            </a:r>
            <a:endParaRPr lang="ko-KR" altLang="en-US" sz="2000" dirty="0"/>
          </a:p>
        </p:txBody>
      </p:sp>
      <p:sp>
        <p:nvSpPr>
          <p:cNvPr id="9" name="타원 8"/>
          <p:cNvSpPr/>
          <p:nvPr/>
        </p:nvSpPr>
        <p:spPr>
          <a:xfrm>
            <a:off x="2483768" y="4725176"/>
            <a:ext cx="288000" cy="288000"/>
          </a:xfrm>
          <a:prstGeom prst="ellipse">
            <a:avLst/>
          </a:prstGeom>
          <a:solidFill>
            <a:schemeClr val="bg1"/>
          </a:solidFill>
          <a:ln w="1143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372232" y="4221120"/>
            <a:ext cx="288000" cy="288000"/>
          </a:xfrm>
          <a:prstGeom prst="ellipse">
            <a:avLst/>
          </a:prstGeom>
          <a:solidFill>
            <a:schemeClr val="bg1"/>
          </a:solidFill>
          <a:ln w="1143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63538" y="4191503"/>
            <a:ext cx="928459" cy="46166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6">
                    <a:lumMod val="75000"/>
                  </a:schemeClr>
                </a:solidFill>
              </a:rPr>
              <a:t>2014</a:t>
            </a:r>
            <a:endParaRPr lang="ko-KR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52002" y="3687447"/>
            <a:ext cx="928459" cy="46166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6">
                    <a:lumMod val="75000"/>
                  </a:schemeClr>
                </a:solidFill>
              </a:rPr>
              <a:t>2020</a:t>
            </a:r>
            <a:endParaRPr lang="ko-KR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3" name="직선 연결선 12"/>
          <p:cNvCxnSpPr>
            <a:stCxn id="9" idx="6"/>
            <a:endCxn id="10" idx="2"/>
          </p:cNvCxnSpPr>
          <p:nvPr/>
        </p:nvCxnSpPr>
        <p:spPr>
          <a:xfrm flipV="1">
            <a:off x="2771768" y="4365120"/>
            <a:ext cx="3600464" cy="504056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00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이종 시스템 </a:t>
            </a:r>
            <a:r>
              <a:rPr lang="en-US" altLang="ko-KR" sz="2800" dirty="0" smtClean="0"/>
              <a:t>(Heterogeneous System)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1560" y="1700808"/>
            <a:ext cx="3600400" cy="2880320"/>
          </a:xfrm>
          <a:prstGeom prst="roundRect">
            <a:avLst>
              <a:gd name="adj" fmla="val 6446"/>
            </a:avLst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576" y="1844824"/>
            <a:ext cx="1368056" cy="115212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/>
              <a:t>CPU</a:t>
            </a:r>
            <a:endParaRPr lang="ko-KR" altLang="en-US" sz="24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699736" y="1844824"/>
            <a:ext cx="1368208" cy="115212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 dirty="0" smtClean="0"/>
              <a:t>Memory</a:t>
            </a:r>
            <a:endParaRPr lang="ko-KR" altLang="en-US" sz="2400" dirty="0"/>
          </a:p>
        </p:txBody>
      </p:sp>
      <p:cxnSp>
        <p:nvCxnSpPr>
          <p:cNvPr id="9" name="직선 연결선 8"/>
          <p:cNvCxnSpPr>
            <a:stCxn id="7" idx="3"/>
            <a:endCxn id="8" idx="1"/>
          </p:cNvCxnSpPr>
          <p:nvPr/>
        </p:nvCxnSpPr>
        <p:spPr>
          <a:xfrm>
            <a:off x="2123632" y="2420888"/>
            <a:ext cx="57610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1331640" y="3284984"/>
            <a:ext cx="2160240" cy="115212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/>
              <a:t>Accelerator</a:t>
            </a:r>
            <a:endParaRPr lang="ko-KR" altLang="en-US" sz="2400" b="1" dirty="0"/>
          </a:p>
        </p:txBody>
      </p:sp>
      <p:cxnSp>
        <p:nvCxnSpPr>
          <p:cNvPr id="11" name="직선 연결선 10"/>
          <p:cNvCxnSpPr>
            <a:endCxn id="10" idx="0"/>
          </p:cNvCxnSpPr>
          <p:nvPr/>
        </p:nvCxnSpPr>
        <p:spPr>
          <a:xfrm>
            <a:off x="2411684" y="2420888"/>
            <a:ext cx="76" cy="86409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16832"/>
            <a:ext cx="2439279" cy="1536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2924944"/>
            <a:ext cx="2291459" cy="136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293096"/>
            <a:ext cx="2324610" cy="1395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695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이종 시스템 </a:t>
            </a:r>
            <a:r>
              <a:rPr lang="en-US" altLang="ko-KR" sz="2800" dirty="0" smtClean="0"/>
              <a:t>(Heterogeneous System)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11560" y="1700808"/>
            <a:ext cx="3600400" cy="2880320"/>
          </a:xfrm>
          <a:prstGeom prst="roundRect">
            <a:avLst>
              <a:gd name="adj" fmla="val 6446"/>
            </a:avLst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55576" y="1844824"/>
            <a:ext cx="1368056" cy="115212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/>
              <a:t>CPU</a:t>
            </a:r>
            <a:endParaRPr lang="ko-KR" altLang="en-US" sz="24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699736" y="1844824"/>
            <a:ext cx="1368208" cy="115212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400" dirty="0" smtClean="0"/>
              <a:t>Memory</a:t>
            </a:r>
            <a:endParaRPr lang="ko-KR" altLang="en-US" sz="2400" dirty="0"/>
          </a:p>
        </p:txBody>
      </p:sp>
      <p:cxnSp>
        <p:nvCxnSpPr>
          <p:cNvPr id="9" name="직선 연결선 8"/>
          <p:cNvCxnSpPr>
            <a:stCxn id="7" idx="3"/>
            <a:endCxn id="8" idx="1"/>
          </p:cNvCxnSpPr>
          <p:nvPr/>
        </p:nvCxnSpPr>
        <p:spPr>
          <a:xfrm>
            <a:off x="2123632" y="2420888"/>
            <a:ext cx="57610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1331640" y="3284984"/>
            <a:ext cx="2160240" cy="1152127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/>
              <a:t>Accelerator</a:t>
            </a:r>
            <a:endParaRPr lang="ko-KR" altLang="en-US" sz="2400" b="1" dirty="0"/>
          </a:p>
        </p:txBody>
      </p:sp>
      <p:cxnSp>
        <p:nvCxnSpPr>
          <p:cNvPr id="11" name="직선 연결선 10"/>
          <p:cNvCxnSpPr>
            <a:endCxn id="10" idx="0"/>
          </p:cNvCxnSpPr>
          <p:nvPr/>
        </p:nvCxnSpPr>
        <p:spPr>
          <a:xfrm>
            <a:off x="2411684" y="2420888"/>
            <a:ext cx="76" cy="864096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4788024" y="2924976"/>
            <a:ext cx="288000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148096" y="2924944"/>
            <a:ext cx="288000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508136" y="2924944"/>
            <a:ext cx="288000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5868176" y="2924944"/>
            <a:ext cx="288000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6228216" y="2924944"/>
            <a:ext cx="288000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6588256" y="2924944"/>
            <a:ext cx="288000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6948296" y="2924944"/>
            <a:ext cx="288000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7308336" y="2924944"/>
            <a:ext cx="288000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7668376" y="2924944"/>
            <a:ext cx="288000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8028416" y="2924944"/>
            <a:ext cx="288000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4788024" y="3285016"/>
            <a:ext cx="288000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5148096" y="3284984"/>
            <a:ext cx="288000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5508136" y="3284984"/>
            <a:ext cx="288000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5868176" y="3284984"/>
            <a:ext cx="288000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6228216" y="3284984"/>
            <a:ext cx="288000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6588256" y="3284984"/>
            <a:ext cx="288000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6948296" y="3284984"/>
            <a:ext cx="288000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7308336" y="3284984"/>
            <a:ext cx="288000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7668376" y="3284984"/>
            <a:ext cx="288000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8028416" y="3284984"/>
            <a:ext cx="288000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4788024" y="3645056"/>
            <a:ext cx="288000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5148096" y="3645024"/>
            <a:ext cx="288000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5508136" y="3645024"/>
            <a:ext cx="288000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5868176" y="3645024"/>
            <a:ext cx="288000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6228216" y="3645024"/>
            <a:ext cx="288000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6588256" y="3645024"/>
            <a:ext cx="288000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6948296" y="3645024"/>
            <a:ext cx="288000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7308336" y="3645024"/>
            <a:ext cx="288000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7668376" y="3645024"/>
            <a:ext cx="288000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8028416" y="3645024"/>
            <a:ext cx="288000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4788024" y="4005096"/>
            <a:ext cx="288000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모서리가 둥근 직사각형 46"/>
          <p:cNvSpPr/>
          <p:nvPr/>
        </p:nvSpPr>
        <p:spPr>
          <a:xfrm>
            <a:off x="5148096" y="4005064"/>
            <a:ext cx="288000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모서리가 둥근 직사각형 47"/>
          <p:cNvSpPr/>
          <p:nvPr/>
        </p:nvSpPr>
        <p:spPr>
          <a:xfrm>
            <a:off x="5508136" y="4005064"/>
            <a:ext cx="288000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5868176" y="4005064"/>
            <a:ext cx="288000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모서리가 둥근 직사각형 49"/>
          <p:cNvSpPr/>
          <p:nvPr/>
        </p:nvSpPr>
        <p:spPr>
          <a:xfrm>
            <a:off x="6228216" y="4005064"/>
            <a:ext cx="288000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6588256" y="4005064"/>
            <a:ext cx="288000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6948296" y="4005064"/>
            <a:ext cx="288000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7308336" y="4005064"/>
            <a:ext cx="288000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모서리가 둥근 직사각형 53"/>
          <p:cNvSpPr/>
          <p:nvPr/>
        </p:nvSpPr>
        <p:spPr>
          <a:xfrm>
            <a:off x="7668376" y="4005064"/>
            <a:ext cx="288000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8028416" y="4005064"/>
            <a:ext cx="288000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4788024" y="4365136"/>
            <a:ext cx="288000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5148096" y="4365104"/>
            <a:ext cx="288000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5508136" y="4365104"/>
            <a:ext cx="288000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5868176" y="4365104"/>
            <a:ext cx="288000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6228216" y="4365104"/>
            <a:ext cx="288000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6588256" y="4365104"/>
            <a:ext cx="288000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6948296" y="4365104"/>
            <a:ext cx="288000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모서리가 둥근 직사각형 62"/>
          <p:cNvSpPr/>
          <p:nvPr/>
        </p:nvSpPr>
        <p:spPr>
          <a:xfrm>
            <a:off x="7308336" y="4365104"/>
            <a:ext cx="288000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모서리가 둥근 직사각형 63"/>
          <p:cNvSpPr/>
          <p:nvPr/>
        </p:nvSpPr>
        <p:spPr>
          <a:xfrm>
            <a:off x="7668376" y="4365104"/>
            <a:ext cx="288000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8028416" y="4365104"/>
            <a:ext cx="288000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4788024" y="4725176"/>
            <a:ext cx="288000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5148096" y="4725144"/>
            <a:ext cx="288000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5508136" y="4725144"/>
            <a:ext cx="288000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모서리가 둥근 직사각형 68"/>
          <p:cNvSpPr/>
          <p:nvPr/>
        </p:nvSpPr>
        <p:spPr>
          <a:xfrm>
            <a:off x="5868176" y="4725144"/>
            <a:ext cx="288000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6228216" y="4725144"/>
            <a:ext cx="288000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6588256" y="4725144"/>
            <a:ext cx="288000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모서리가 둥근 직사각형 71"/>
          <p:cNvSpPr/>
          <p:nvPr/>
        </p:nvSpPr>
        <p:spPr>
          <a:xfrm>
            <a:off x="6948296" y="4725144"/>
            <a:ext cx="288000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7308336" y="4725144"/>
            <a:ext cx="288000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7668376" y="4725144"/>
            <a:ext cx="288000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모서리가 둥근 직사각형 74"/>
          <p:cNvSpPr/>
          <p:nvPr/>
        </p:nvSpPr>
        <p:spPr>
          <a:xfrm>
            <a:off x="8028416" y="4725144"/>
            <a:ext cx="288000" cy="288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6" name="직선 연결선 75"/>
          <p:cNvCxnSpPr/>
          <p:nvPr/>
        </p:nvCxnSpPr>
        <p:spPr>
          <a:xfrm flipV="1">
            <a:off x="3491880" y="2924944"/>
            <a:ext cx="1224136" cy="360008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3491880" y="4437112"/>
            <a:ext cx="1224136" cy="576032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60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이종 시스템 </a:t>
            </a:r>
            <a:r>
              <a:rPr lang="en-US" altLang="ko-KR" sz="2800" dirty="0" smtClean="0"/>
              <a:t>(Heterogeneous System)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576064"/>
          </a:xfrm>
        </p:spPr>
        <p:txBody>
          <a:bodyPr/>
          <a:lstStyle/>
          <a:p>
            <a:r>
              <a:rPr lang="ko-KR" altLang="en-US" dirty="0" smtClean="0"/>
              <a:t>이종 시스템의 장점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t>16</a:t>
            </a:fld>
            <a:endParaRPr lang="ko-KR" altLang="en-US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452155"/>
              </p:ext>
            </p:extLst>
          </p:nvPr>
        </p:nvGraphicFramePr>
        <p:xfrm>
          <a:off x="251520" y="2348880"/>
          <a:ext cx="8640960" cy="259229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168352"/>
                <a:gridCol w="2736304"/>
                <a:gridCol w="2736304"/>
              </a:tblGrid>
              <a:tr h="5184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항목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CPU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GPU</a:t>
                      </a:r>
                      <a:endParaRPr lang="ko-KR" altLang="en-US" sz="2400" dirty="0"/>
                    </a:p>
                  </a:txBody>
                  <a:tcPr/>
                </a:tc>
              </a:tr>
              <a:tr h="518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Clock</a:t>
                      </a:r>
                      <a:r>
                        <a:rPr lang="en-US" altLang="ko-KR" sz="2400" baseline="0" dirty="0" smtClean="0"/>
                        <a:t> frequency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2.90 </a:t>
                      </a:r>
                      <a:r>
                        <a:rPr lang="en-US" altLang="ko-KR" sz="1800" dirty="0" smtClean="0"/>
                        <a:t>GHz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752</a:t>
                      </a:r>
                      <a:r>
                        <a:rPr lang="en-US" altLang="ko-KR" sz="2400" baseline="0" dirty="0" smtClean="0"/>
                        <a:t> </a:t>
                      </a:r>
                      <a:r>
                        <a:rPr lang="en-US" altLang="ko-KR" sz="1800" baseline="0" dirty="0" smtClean="0"/>
                        <a:t>MHz</a:t>
                      </a:r>
                      <a:endParaRPr lang="ko-KR" altLang="en-US" sz="2400" dirty="0"/>
                    </a:p>
                  </a:txBody>
                  <a:tcPr/>
                </a:tc>
              </a:tr>
              <a:tr h="518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# of cores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8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2688</a:t>
                      </a:r>
                      <a:endParaRPr lang="ko-KR" altLang="en-US" sz="2400" dirty="0"/>
                    </a:p>
                  </a:txBody>
                  <a:tcPr/>
                </a:tc>
              </a:tr>
              <a:tr h="518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Peak</a:t>
                      </a:r>
                      <a:r>
                        <a:rPr lang="en-US" altLang="ko-KR" sz="2400" baseline="0" dirty="0" smtClean="0"/>
                        <a:t> performance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185.6</a:t>
                      </a:r>
                      <a:r>
                        <a:rPr lang="en-US" altLang="ko-KR" sz="2400" baseline="0" dirty="0" smtClean="0"/>
                        <a:t> </a:t>
                      </a:r>
                      <a:r>
                        <a:rPr lang="en-US" altLang="ko-KR" sz="1800" baseline="0" dirty="0" smtClean="0"/>
                        <a:t>GFLOPS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1310 </a:t>
                      </a:r>
                      <a:r>
                        <a:rPr lang="en-US" altLang="ko-KR" sz="1800" dirty="0" smtClean="0"/>
                        <a:t>GFLOPS</a:t>
                      </a:r>
                      <a:endParaRPr lang="ko-KR" altLang="en-US" sz="2400" dirty="0"/>
                    </a:p>
                  </a:txBody>
                  <a:tcPr/>
                </a:tc>
              </a:tr>
              <a:tr h="518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Power consumption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135</a:t>
                      </a:r>
                      <a:r>
                        <a:rPr lang="en-US" altLang="ko-KR" sz="2400" baseline="0" dirty="0" smtClean="0"/>
                        <a:t> </a:t>
                      </a:r>
                      <a:r>
                        <a:rPr lang="en-US" altLang="ko-KR" sz="1800" baseline="0" dirty="0" smtClean="0"/>
                        <a:t>W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235 </a:t>
                      </a:r>
                      <a:r>
                        <a:rPr lang="en-US" altLang="ko-KR" sz="1800" dirty="0" smtClean="0"/>
                        <a:t>W</a:t>
                      </a:r>
                      <a:endParaRPr lang="ko-KR" alt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478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>
            <a:off x="3564176" y="2996952"/>
            <a:ext cx="360039" cy="36004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5148328" y="2780977"/>
            <a:ext cx="215760" cy="431999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5508104" y="3645136"/>
            <a:ext cx="432000" cy="71896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5004192" y="4221144"/>
            <a:ext cx="144136" cy="50400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3203848" y="4077122"/>
            <a:ext cx="432048" cy="72014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이종 클러스터 </a:t>
            </a:r>
            <a:r>
              <a:rPr lang="en-US" altLang="ko-KR" sz="2800" dirty="0" smtClean="0"/>
              <a:t>(Heterogeneous Cluster)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043896" y="1484784"/>
            <a:ext cx="2880292" cy="1512000"/>
          </a:xfrm>
          <a:prstGeom prst="roundRect">
            <a:avLst>
              <a:gd name="adj" fmla="val 6446"/>
            </a:avLst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187624" y="1628801"/>
            <a:ext cx="936048" cy="576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CPU</a:t>
            </a:r>
            <a:endParaRPr lang="ko-KR" altLang="en-US" sz="16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771800" y="1628801"/>
            <a:ext cx="1008112" cy="576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/>
              <a:t>Memory</a:t>
            </a:r>
            <a:endParaRPr lang="ko-KR" altLang="en-US" sz="1600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2123672" y="1916672"/>
            <a:ext cx="64812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모서리가 둥근 직사각형 12"/>
          <p:cNvSpPr/>
          <p:nvPr/>
        </p:nvSpPr>
        <p:spPr>
          <a:xfrm>
            <a:off x="4356264" y="1268760"/>
            <a:ext cx="2880292" cy="1512000"/>
          </a:xfrm>
          <a:prstGeom prst="roundRect">
            <a:avLst>
              <a:gd name="adj" fmla="val 6446"/>
            </a:avLst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499992" y="1412777"/>
            <a:ext cx="936048" cy="576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CPU</a:t>
            </a:r>
            <a:endParaRPr lang="ko-KR" altLang="en-US" sz="1600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6084168" y="1412777"/>
            <a:ext cx="1008112" cy="576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/>
              <a:t>Memory</a:t>
            </a:r>
            <a:endParaRPr lang="ko-KR" altLang="en-US" sz="1600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5436040" y="1700794"/>
            <a:ext cx="64812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모서리가 둥근 직사각형 16"/>
          <p:cNvSpPr/>
          <p:nvPr/>
        </p:nvSpPr>
        <p:spPr>
          <a:xfrm>
            <a:off x="5940152" y="3068959"/>
            <a:ext cx="2880292" cy="1512000"/>
          </a:xfrm>
          <a:prstGeom prst="roundRect">
            <a:avLst>
              <a:gd name="adj" fmla="val 6446"/>
            </a:avLst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084168" y="3212976"/>
            <a:ext cx="936048" cy="576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CPU</a:t>
            </a:r>
            <a:endParaRPr lang="ko-KR" altLang="en-US" sz="1600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7668344" y="3212976"/>
            <a:ext cx="1008112" cy="576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/>
              <a:t>Memory</a:t>
            </a:r>
            <a:endParaRPr lang="ko-KR" altLang="en-US" sz="1600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7020216" y="3501008"/>
            <a:ext cx="64812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3564176" y="4725143"/>
            <a:ext cx="2880292" cy="1512000"/>
          </a:xfrm>
          <a:prstGeom prst="roundRect">
            <a:avLst>
              <a:gd name="adj" fmla="val 6446"/>
            </a:avLst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3707904" y="4869273"/>
            <a:ext cx="936048" cy="576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CPU</a:t>
            </a:r>
            <a:endParaRPr lang="ko-KR" altLang="en-US" sz="1600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5292080" y="4869273"/>
            <a:ext cx="1008112" cy="576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/>
              <a:t>Memory</a:t>
            </a:r>
            <a:endParaRPr lang="ko-KR" altLang="en-US" sz="1600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4643952" y="5157192"/>
            <a:ext cx="64812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323528" y="3428999"/>
            <a:ext cx="2880292" cy="1512000"/>
          </a:xfrm>
          <a:prstGeom prst="roundRect">
            <a:avLst>
              <a:gd name="adj" fmla="val 6446"/>
            </a:avLst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467544" y="3573016"/>
            <a:ext cx="936048" cy="576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CPU</a:t>
            </a:r>
            <a:endParaRPr lang="ko-KR" altLang="en-US" sz="1600" dirty="0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2051720" y="3573016"/>
            <a:ext cx="1008112" cy="576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/>
              <a:t>Memory</a:t>
            </a:r>
            <a:endParaRPr lang="ko-KR" altLang="en-US" sz="1600" dirty="0"/>
          </a:p>
        </p:txBody>
      </p:sp>
      <p:cxnSp>
        <p:nvCxnSpPr>
          <p:cNvPr id="28" name="직선 연결선 27"/>
          <p:cNvCxnSpPr/>
          <p:nvPr/>
        </p:nvCxnSpPr>
        <p:spPr>
          <a:xfrm>
            <a:off x="1403592" y="3861048"/>
            <a:ext cx="648128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구름 28"/>
          <p:cNvSpPr/>
          <p:nvPr/>
        </p:nvSpPr>
        <p:spPr>
          <a:xfrm>
            <a:off x="3564176" y="3212976"/>
            <a:ext cx="2016178" cy="1224185"/>
          </a:xfrm>
          <a:prstGeom prst="cloud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dirty="0" smtClean="0"/>
              <a:t>Inter-connection</a:t>
            </a:r>
          </a:p>
          <a:p>
            <a:pPr algn="ctr"/>
            <a:r>
              <a:rPr lang="en-US" altLang="ko-KR" dirty="0" smtClean="0"/>
              <a:t>Network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1763674" y="2348961"/>
            <a:ext cx="1368000" cy="50381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 smtClean="0"/>
              <a:t>Accelerator</a:t>
            </a:r>
            <a:endParaRPr lang="ko-KR" altLang="en-US" sz="1600" dirty="0"/>
          </a:p>
        </p:txBody>
      </p:sp>
      <p:cxnSp>
        <p:nvCxnSpPr>
          <p:cNvPr id="38" name="직선 연결선 37"/>
          <p:cNvCxnSpPr/>
          <p:nvPr/>
        </p:nvCxnSpPr>
        <p:spPr>
          <a:xfrm flipH="1">
            <a:off x="2447674" y="1916672"/>
            <a:ext cx="23" cy="4320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모서리가 둥근 직사각형 45"/>
          <p:cNvSpPr/>
          <p:nvPr/>
        </p:nvSpPr>
        <p:spPr>
          <a:xfrm>
            <a:off x="5076042" y="2133083"/>
            <a:ext cx="1368000" cy="50381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/>
              <a:t>Accelerator</a:t>
            </a:r>
            <a:endParaRPr lang="ko-KR" altLang="en-US" sz="1600" dirty="0"/>
          </a:p>
        </p:txBody>
      </p:sp>
      <p:cxnSp>
        <p:nvCxnSpPr>
          <p:cNvPr id="48" name="직선 연결선 47"/>
          <p:cNvCxnSpPr/>
          <p:nvPr/>
        </p:nvCxnSpPr>
        <p:spPr>
          <a:xfrm flipH="1">
            <a:off x="5760042" y="1700794"/>
            <a:ext cx="23" cy="4320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모서리가 둥근 직사각형 49"/>
          <p:cNvSpPr/>
          <p:nvPr/>
        </p:nvSpPr>
        <p:spPr>
          <a:xfrm>
            <a:off x="6660218" y="3933297"/>
            <a:ext cx="1368000" cy="50381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/>
              <a:t>Accelerator</a:t>
            </a:r>
            <a:endParaRPr lang="ko-KR" altLang="en-US" sz="1600" dirty="0"/>
          </a:p>
        </p:txBody>
      </p:sp>
      <p:cxnSp>
        <p:nvCxnSpPr>
          <p:cNvPr id="52" name="직선 연결선 51"/>
          <p:cNvCxnSpPr/>
          <p:nvPr/>
        </p:nvCxnSpPr>
        <p:spPr>
          <a:xfrm flipH="1">
            <a:off x="7344218" y="3501008"/>
            <a:ext cx="23" cy="4320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모서리가 둥근 직사각형 54"/>
          <p:cNvSpPr/>
          <p:nvPr/>
        </p:nvSpPr>
        <p:spPr>
          <a:xfrm>
            <a:off x="4283954" y="5589481"/>
            <a:ext cx="1368000" cy="50381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/>
              <a:t>Accelerator</a:t>
            </a:r>
            <a:endParaRPr lang="ko-KR" altLang="en-US" sz="1600" dirty="0"/>
          </a:p>
        </p:txBody>
      </p:sp>
      <p:cxnSp>
        <p:nvCxnSpPr>
          <p:cNvPr id="57" name="직선 연결선 56"/>
          <p:cNvCxnSpPr/>
          <p:nvPr/>
        </p:nvCxnSpPr>
        <p:spPr>
          <a:xfrm flipH="1">
            <a:off x="4967954" y="5157032"/>
            <a:ext cx="23" cy="4320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모서리가 둥근 직사각형 58"/>
          <p:cNvSpPr/>
          <p:nvPr/>
        </p:nvSpPr>
        <p:spPr>
          <a:xfrm>
            <a:off x="1043608" y="4293337"/>
            <a:ext cx="1368000" cy="503815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1600" dirty="0"/>
              <a:t>Accelerator</a:t>
            </a:r>
            <a:endParaRPr lang="ko-KR" altLang="en-US" sz="1600" dirty="0"/>
          </a:p>
        </p:txBody>
      </p:sp>
      <p:cxnSp>
        <p:nvCxnSpPr>
          <p:cNvPr id="61" name="직선 연결선 60"/>
          <p:cNvCxnSpPr/>
          <p:nvPr/>
        </p:nvCxnSpPr>
        <p:spPr>
          <a:xfrm flipH="1">
            <a:off x="1727608" y="3861048"/>
            <a:ext cx="23" cy="43200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54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</a:t>
            </a:r>
            <a:r>
              <a:rPr lang="en-US" altLang="ko-KR" dirty="0" smtClean="0"/>
              <a:t>: Tianhe-2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Titan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11760" y="1628800"/>
            <a:ext cx="3024336" cy="199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005064"/>
            <a:ext cx="3024336" cy="195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67544" y="2363846"/>
            <a:ext cx="1641796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 smtClean="0"/>
              <a:t>Tianhe-2</a:t>
            </a:r>
            <a:endParaRPr lang="ko-KR" alt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783336" y="4721485"/>
            <a:ext cx="101021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dirty="0" smtClean="0"/>
              <a:t>Titan</a:t>
            </a:r>
            <a:endParaRPr lang="ko-KR" altLang="en-US" sz="2800" dirty="0"/>
          </a:p>
        </p:txBody>
      </p:sp>
      <p:cxnSp>
        <p:nvCxnSpPr>
          <p:cNvPr id="21" name="직선 화살표 연결선 20"/>
          <p:cNvCxnSpPr>
            <a:endCxn id="22" idx="1"/>
          </p:cNvCxnSpPr>
          <p:nvPr/>
        </p:nvCxnSpPr>
        <p:spPr>
          <a:xfrm flipV="1">
            <a:off x="3419872" y="2116307"/>
            <a:ext cx="2448272" cy="30458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868144" y="1700808"/>
            <a:ext cx="2481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 smtClean="0"/>
              <a:t>CPU:</a:t>
            </a:r>
          </a:p>
          <a:p>
            <a:pPr>
              <a:lnSpc>
                <a:spcPct val="120000"/>
              </a:lnSpc>
            </a:pPr>
            <a:r>
              <a:rPr lang="en-US" altLang="ko-KR" sz="2000" dirty="0" smtClean="0"/>
              <a:t>Intel Xeon E5-2692</a:t>
            </a:r>
            <a:endParaRPr lang="ko-KR" alt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5868144" y="2708920"/>
            <a:ext cx="26548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 smtClean="0"/>
              <a:t>가속기</a:t>
            </a:r>
            <a:r>
              <a:rPr lang="en-US" altLang="ko-KR" sz="2000" dirty="0" smtClean="0"/>
              <a:t>:</a:t>
            </a:r>
          </a:p>
          <a:p>
            <a:pPr>
              <a:lnSpc>
                <a:spcPct val="120000"/>
              </a:lnSpc>
            </a:pPr>
            <a:r>
              <a:rPr lang="en-US" altLang="ko-KR" sz="2000" dirty="0" smtClean="0"/>
              <a:t>Intel Xeon Phi 31S1P</a:t>
            </a:r>
            <a:endParaRPr lang="ko-KR" altLang="en-US" sz="2000" dirty="0"/>
          </a:p>
        </p:txBody>
      </p:sp>
      <p:cxnSp>
        <p:nvCxnSpPr>
          <p:cNvPr id="25" name="직선 화살표 연결선 24"/>
          <p:cNvCxnSpPr>
            <a:endCxn id="23" idx="1"/>
          </p:cNvCxnSpPr>
          <p:nvPr/>
        </p:nvCxnSpPr>
        <p:spPr>
          <a:xfrm>
            <a:off x="3779912" y="2947304"/>
            <a:ext cx="2088232" cy="177115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868144" y="4056555"/>
            <a:ext cx="25651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2000" dirty="0" smtClean="0"/>
              <a:t>CPU:</a:t>
            </a:r>
          </a:p>
          <a:p>
            <a:pPr>
              <a:lnSpc>
                <a:spcPct val="120000"/>
              </a:lnSpc>
            </a:pPr>
            <a:r>
              <a:rPr lang="en-US" altLang="ko-KR" sz="2000" dirty="0" smtClean="0"/>
              <a:t>AMD Opteron 6274</a:t>
            </a:r>
            <a:endParaRPr lang="ko-KR" altLang="en-US" sz="2000" dirty="0"/>
          </a:p>
        </p:txBody>
      </p:sp>
      <p:sp>
        <p:nvSpPr>
          <p:cNvPr id="30" name="TextBox 29"/>
          <p:cNvSpPr txBox="1"/>
          <p:nvPr/>
        </p:nvSpPr>
        <p:spPr>
          <a:xfrm>
            <a:off x="5868144" y="5064667"/>
            <a:ext cx="23579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2000" dirty="0" smtClean="0"/>
              <a:t>가속기</a:t>
            </a:r>
            <a:r>
              <a:rPr lang="en-US" altLang="ko-KR" sz="2000" dirty="0" smtClean="0"/>
              <a:t>:</a:t>
            </a:r>
          </a:p>
          <a:p>
            <a:pPr>
              <a:lnSpc>
                <a:spcPct val="120000"/>
              </a:lnSpc>
            </a:pPr>
            <a:r>
              <a:rPr lang="en-US" altLang="ko-KR" sz="2000" dirty="0" smtClean="0"/>
              <a:t>NVIDIA Tesla K20x</a:t>
            </a:r>
            <a:endParaRPr lang="ko-KR" altLang="en-US" sz="2000" dirty="0"/>
          </a:p>
        </p:txBody>
      </p:sp>
      <p:cxnSp>
        <p:nvCxnSpPr>
          <p:cNvPr id="31" name="직선 화살표 연결선 30"/>
          <p:cNvCxnSpPr>
            <a:endCxn id="29" idx="1"/>
          </p:cNvCxnSpPr>
          <p:nvPr/>
        </p:nvCxnSpPr>
        <p:spPr>
          <a:xfrm>
            <a:off x="3779912" y="4311489"/>
            <a:ext cx="2088232" cy="160565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endCxn id="30" idx="1"/>
          </p:cNvCxnSpPr>
          <p:nvPr/>
        </p:nvCxnSpPr>
        <p:spPr>
          <a:xfrm>
            <a:off x="4644008" y="5474156"/>
            <a:ext cx="1224136" cy="601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22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천둥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9336"/>
            <a:ext cx="9144000" cy="5334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569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슈퍼컴퓨터란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이종 슈퍼컴퓨터란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천둥 시스템 구성 및 특징</a:t>
            </a:r>
            <a:endParaRPr lang="en-US" altLang="ko-KR" dirty="0" smtClean="0"/>
          </a:p>
          <a:p>
            <a:r>
              <a:rPr lang="ko-KR" altLang="en-US" dirty="0" smtClean="0"/>
              <a:t>천둥 사용법</a:t>
            </a:r>
            <a:endParaRPr lang="en-US" altLang="ko-KR" dirty="0" smtClean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102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천둥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165618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서울대학교 </a:t>
            </a:r>
            <a:r>
              <a:rPr lang="ko-KR" altLang="en-US" dirty="0" err="1" smtClean="0"/>
              <a:t>매니코어</a:t>
            </a:r>
            <a:r>
              <a:rPr lang="ko-KR" altLang="en-US" dirty="0" smtClean="0"/>
              <a:t> 프로그래밍 연구단에서 개발한 이종 슈퍼컴퓨터</a:t>
            </a:r>
            <a:endParaRPr lang="en-US" altLang="ko-KR" dirty="0" smtClean="0"/>
          </a:p>
          <a:p>
            <a:r>
              <a:rPr lang="ko-KR" altLang="en-US" dirty="0" smtClean="0"/>
              <a:t>현재 일반에 서비스 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68960"/>
            <a:ext cx="2592288" cy="2004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068960"/>
            <a:ext cx="2592288" cy="2004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066032" y="5157192"/>
            <a:ext cx="1699568" cy="1091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dirty="0" smtClean="0"/>
              <a:t>Top500 </a:t>
            </a:r>
            <a:r>
              <a:rPr lang="ko-KR" altLang="en-US" dirty="0" smtClean="0"/>
              <a:t>리스트</a:t>
            </a:r>
            <a:endParaRPr lang="en-US" altLang="ko-KR" dirty="0" smtClean="0"/>
          </a:p>
          <a:p>
            <a:pPr algn="ctr">
              <a:lnSpc>
                <a:spcPct val="110000"/>
              </a:lnSpc>
            </a:pPr>
            <a:r>
              <a:rPr lang="en-US" altLang="ko-KR" sz="2800" b="1" dirty="0" smtClean="0">
                <a:solidFill>
                  <a:schemeClr val="accent1"/>
                </a:solidFill>
              </a:rPr>
              <a:t>277</a:t>
            </a:r>
            <a:r>
              <a:rPr lang="ko-KR" altLang="en-US" sz="2800" b="1" dirty="0" smtClean="0">
                <a:solidFill>
                  <a:schemeClr val="accent1"/>
                </a:solidFill>
              </a:rPr>
              <a:t>위</a:t>
            </a:r>
            <a:endParaRPr lang="en-US" altLang="ko-KR" sz="2800" b="1" dirty="0" smtClean="0">
              <a:solidFill>
                <a:schemeClr val="accent1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(2012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년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11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월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altLang="ko-KR" sz="14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41376" y="5157192"/>
            <a:ext cx="1973617" cy="1091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dirty="0" smtClean="0"/>
              <a:t>Green500 </a:t>
            </a:r>
            <a:r>
              <a:rPr lang="ko-KR" altLang="en-US" dirty="0" smtClean="0"/>
              <a:t>리스트</a:t>
            </a:r>
            <a:endParaRPr lang="en-US" altLang="ko-KR" dirty="0" smtClean="0"/>
          </a:p>
          <a:p>
            <a:pPr algn="ctr">
              <a:lnSpc>
                <a:spcPct val="110000"/>
              </a:lnSpc>
            </a:pPr>
            <a:r>
              <a:rPr lang="en-US" altLang="ko-KR" sz="2800" b="1" dirty="0" smtClean="0">
                <a:solidFill>
                  <a:schemeClr val="accent1"/>
                </a:solidFill>
              </a:rPr>
              <a:t>32</a:t>
            </a:r>
            <a:r>
              <a:rPr lang="ko-KR" altLang="en-US" sz="2800" b="1" dirty="0" smtClean="0">
                <a:solidFill>
                  <a:schemeClr val="accent1"/>
                </a:solidFill>
              </a:rPr>
              <a:t>위</a:t>
            </a:r>
            <a:endParaRPr lang="en-US" altLang="ko-KR" sz="2800" b="1" dirty="0" smtClean="0">
              <a:solidFill>
                <a:schemeClr val="accent1"/>
              </a:solidFill>
            </a:endParaRPr>
          </a:p>
          <a:p>
            <a:pPr algn="ctr">
              <a:lnSpc>
                <a:spcPct val="110000"/>
              </a:lnSpc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(2012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년 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11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월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510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구성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t>21</a:t>
            </a:fld>
            <a:endParaRPr lang="ko-KR" altLang="en-US"/>
          </a:p>
        </p:txBody>
      </p:sp>
      <p:cxnSp>
        <p:nvCxnSpPr>
          <p:cNvPr id="161" name="직선 연결선 160"/>
          <p:cNvCxnSpPr>
            <a:stCxn id="280" idx="3"/>
          </p:cNvCxnSpPr>
          <p:nvPr/>
        </p:nvCxnSpPr>
        <p:spPr>
          <a:xfrm>
            <a:off x="3564014" y="1916832"/>
            <a:ext cx="1152082" cy="1367998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/>
          <p:cNvCxnSpPr>
            <a:stCxn id="302" idx="3"/>
          </p:cNvCxnSpPr>
          <p:nvPr/>
        </p:nvCxnSpPr>
        <p:spPr>
          <a:xfrm>
            <a:off x="3564014" y="3501008"/>
            <a:ext cx="792042" cy="14400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/>
          <p:cNvCxnSpPr>
            <a:stCxn id="324" idx="3"/>
          </p:cNvCxnSpPr>
          <p:nvPr/>
        </p:nvCxnSpPr>
        <p:spPr>
          <a:xfrm flipV="1">
            <a:off x="3564014" y="4221088"/>
            <a:ext cx="1152082" cy="1368152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/>
          <p:cNvCxnSpPr>
            <a:stCxn id="347" idx="3"/>
          </p:cNvCxnSpPr>
          <p:nvPr/>
        </p:nvCxnSpPr>
        <p:spPr>
          <a:xfrm>
            <a:off x="5292137" y="2492679"/>
            <a:ext cx="0" cy="718258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왼쪽 중괄호 258"/>
          <p:cNvSpPr/>
          <p:nvPr/>
        </p:nvSpPr>
        <p:spPr>
          <a:xfrm>
            <a:off x="1259712" y="1916831"/>
            <a:ext cx="216000" cy="3672409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TextBox 259"/>
          <p:cNvSpPr txBox="1"/>
          <p:nvPr/>
        </p:nvSpPr>
        <p:spPr>
          <a:xfrm>
            <a:off x="342601" y="3152871"/>
            <a:ext cx="845103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400" dirty="0" smtClean="0"/>
              <a:t>계산</a:t>
            </a:r>
            <a:endParaRPr lang="en-US" altLang="ko-KR" sz="2400" dirty="0" smtClean="0"/>
          </a:p>
          <a:p>
            <a:pPr algn="ctr"/>
            <a:r>
              <a:rPr lang="ko-KR" altLang="en-US" sz="2400" dirty="0" err="1" smtClean="0"/>
              <a:t>노드</a:t>
            </a:r>
            <a:endParaRPr lang="en-US" altLang="ko-KR" sz="2400" dirty="0" smtClean="0"/>
          </a:p>
          <a:p>
            <a:pPr algn="ctr"/>
            <a:r>
              <a:rPr lang="en-US" altLang="ko-KR" sz="2400" dirty="0" smtClean="0"/>
              <a:t>56</a:t>
            </a:r>
            <a:r>
              <a:rPr lang="ko-KR" altLang="en-US" sz="2400" dirty="0" smtClean="0"/>
              <a:t>대</a:t>
            </a:r>
            <a:endParaRPr lang="ko-KR" altLang="en-US" sz="2400" dirty="0"/>
          </a:p>
        </p:txBody>
      </p:sp>
      <p:cxnSp>
        <p:nvCxnSpPr>
          <p:cNvPr id="273" name="직선 연결선 272"/>
          <p:cNvCxnSpPr>
            <a:endCxn id="348" idx="1"/>
          </p:cNvCxnSpPr>
          <p:nvPr/>
        </p:nvCxnSpPr>
        <p:spPr>
          <a:xfrm flipV="1">
            <a:off x="6228336" y="3753035"/>
            <a:ext cx="648000" cy="2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구름 278"/>
          <p:cNvSpPr/>
          <p:nvPr/>
        </p:nvSpPr>
        <p:spPr>
          <a:xfrm>
            <a:off x="4284048" y="3140943"/>
            <a:ext cx="2016178" cy="1224185"/>
          </a:xfrm>
          <a:prstGeom prst="cloud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</p:txBody>
      </p:sp>
      <p:sp>
        <p:nvSpPr>
          <p:cNvPr id="280" name="모서리가 둥근 직사각형 279"/>
          <p:cNvSpPr/>
          <p:nvPr/>
        </p:nvSpPr>
        <p:spPr>
          <a:xfrm>
            <a:off x="1619798" y="1196752"/>
            <a:ext cx="1944216" cy="1440160"/>
          </a:xfrm>
          <a:prstGeom prst="roundRect">
            <a:avLst>
              <a:gd name="adj" fmla="val 6446"/>
            </a:avLst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모서리가 둥근 직사각형 280"/>
          <p:cNvSpPr/>
          <p:nvPr/>
        </p:nvSpPr>
        <p:spPr>
          <a:xfrm>
            <a:off x="2699998" y="1340768"/>
            <a:ext cx="720000" cy="6780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2" name="모서리가 둥근 직사각형 281"/>
          <p:cNvSpPr/>
          <p:nvPr/>
        </p:nvSpPr>
        <p:spPr>
          <a:xfrm>
            <a:off x="1764101" y="1340881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3" name="모서리가 둥근 직사각형 282"/>
          <p:cNvSpPr/>
          <p:nvPr/>
        </p:nvSpPr>
        <p:spPr>
          <a:xfrm>
            <a:off x="1942025" y="1340768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4" name="모서리가 둥근 직사각형 283"/>
          <p:cNvSpPr/>
          <p:nvPr/>
        </p:nvSpPr>
        <p:spPr>
          <a:xfrm>
            <a:off x="1763814" y="151880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5" name="모서리가 둥근 직사각형 284"/>
          <p:cNvSpPr/>
          <p:nvPr/>
        </p:nvSpPr>
        <p:spPr>
          <a:xfrm>
            <a:off x="1941738" y="151883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6" name="모서리가 둥근 직사각형 285"/>
          <p:cNvSpPr/>
          <p:nvPr/>
        </p:nvSpPr>
        <p:spPr>
          <a:xfrm>
            <a:off x="2119949" y="1340993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7" name="모서리가 둥근 직사각형 286"/>
          <p:cNvSpPr/>
          <p:nvPr/>
        </p:nvSpPr>
        <p:spPr>
          <a:xfrm>
            <a:off x="2297873" y="134088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8" name="모서리가 둥근 직사각형 287"/>
          <p:cNvSpPr/>
          <p:nvPr/>
        </p:nvSpPr>
        <p:spPr>
          <a:xfrm>
            <a:off x="2119662" y="151891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9" name="모서리가 둥근 직사각형 288"/>
          <p:cNvSpPr/>
          <p:nvPr/>
        </p:nvSpPr>
        <p:spPr>
          <a:xfrm>
            <a:off x="2297586" y="1518948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0" name="모서리가 둥근 직사각형 289"/>
          <p:cNvSpPr/>
          <p:nvPr/>
        </p:nvSpPr>
        <p:spPr>
          <a:xfrm>
            <a:off x="1764101" y="1696841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1" name="모서리가 둥근 직사각형 290"/>
          <p:cNvSpPr/>
          <p:nvPr/>
        </p:nvSpPr>
        <p:spPr>
          <a:xfrm>
            <a:off x="1942025" y="1696728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2" name="모서리가 둥근 직사각형 291"/>
          <p:cNvSpPr/>
          <p:nvPr/>
        </p:nvSpPr>
        <p:spPr>
          <a:xfrm>
            <a:off x="1763814" y="187465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3" name="모서리가 둥근 직사각형 292"/>
          <p:cNvSpPr/>
          <p:nvPr/>
        </p:nvSpPr>
        <p:spPr>
          <a:xfrm>
            <a:off x="1941738" y="187468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4" name="모서리가 둥근 직사각형 293"/>
          <p:cNvSpPr/>
          <p:nvPr/>
        </p:nvSpPr>
        <p:spPr>
          <a:xfrm>
            <a:off x="2119949" y="1696953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5" name="모서리가 둥근 직사각형 294"/>
          <p:cNvSpPr/>
          <p:nvPr/>
        </p:nvSpPr>
        <p:spPr>
          <a:xfrm>
            <a:off x="2297873" y="169684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6" name="모서리가 둥근 직사각형 295"/>
          <p:cNvSpPr/>
          <p:nvPr/>
        </p:nvSpPr>
        <p:spPr>
          <a:xfrm>
            <a:off x="2119662" y="187476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7" name="모서리가 둥근 직사각형 296"/>
          <p:cNvSpPr/>
          <p:nvPr/>
        </p:nvSpPr>
        <p:spPr>
          <a:xfrm>
            <a:off x="2297586" y="187479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8" name="모서리가 둥근 직사각형 297"/>
          <p:cNvSpPr/>
          <p:nvPr/>
        </p:nvSpPr>
        <p:spPr>
          <a:xfrm>
            <a:off x="1763854" y="2132856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99" name="모서리가 둥근 직사각형 298"/>
          <p:cNvSpPr/>
          <p:nvPr/>
        </p:nvSpPr>
        <p:spPr>
          <a:xfrm>
            <a:off x="2195902" y="2132856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00" name="모서리가 둥근 직사각형 299"/>
          <p:cNvSpPr/>
          <p:nvPr/>
        </p:nvSpPr>
        <p:spPr>
          <a:xfrm>
            <a:off x="2627950" y="2132856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01" name="모서리가 둥근 직사각형 300"/>
          <p:cNvSpPr/>
          <p:nvPr/>
        </p:nvSpPr>
        <p:spPr>
          <a:xfrm>
            <a:off x="3059998" y="2132856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02" name="모서리가 둥근 직사각형 301"/>
          <p:cNvSpPr/>
          <p:nvPr/>
        </p:nvSpPr>
        <p:spPr>
          <a:xfrm>
            <a:off x="1619798" y="2780928"/>
            <a:ext cx="1944216" cy="1440160"/>
          </a:xfrm>
          <a:prstGeom prst="roundRect">
            <a:avLst>
              <a:gd name="adj" fmla="val 6446"/>
            </a:avLst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3" name="모서리가 둥근 직사각형 302"/>
          <p:cNvSpPr/>
          <p:nvPr/>
        </p:nvSpPr>
        <p:spPr>
          <a:xfrm>
            <a:off x="2699998" y="2924944"/>
            <a:ext cx="720000" cy="6780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모서리가 둥근 직사각형 303"/>
          <p:cNvSpPr/>
          <p:nvPr/>
        </p:nvSpPr>
        <p:spPr>
          <a:xfrm>
            <a:off x="1764101" y="2925057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05" name="모서리가 둥근 직사각형 304"/>
          <p:cNvSpPr/>
          <p:nvPr/>
        </p:nvSpPr>
        <p:spPr>
          <a:xfrm>
            <a:off x="1942025" y="292494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06" name="모서리가 둥근 직사각형 305"/>
          <p:cNvSpPr/>
          <p:nvPr/>
        </p:nvSpPr>
        <p:spPr>
          <a:xfrm>
            <a:off x="1763814" y="310298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07" name="모서리가 둥근 직사각형 306"/>
          <p:cNvSpPr/>
          <p:nvPr/>
        </p:nvSpPr>
        <p:spPr>
          <a:xfrm>
            <a:off x="1941738" y="310301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08" name="모서리가 둥근 직사각형 307"/>
          <p:cNvSpPr/>
          <p:nvPr/>
        </p:nvSpPr>
        <p:spPr>
          <a:xfrm>
            <a:off x="2119949" y="2925169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09" name="모서리가 둥근 직사각형 308"/>
          <p:cNvSpPr/>
          <p:nvPr/>
        </p:nvSpPr>
        <p:spPr>
          <a:xfrm>
            <a:off x="2297873" y="292505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0" name="모서리가 둥근 직사각형 309"/>
          <p:cNvSpPr/>
          <p:nvPr/>
        </p:nvSpPr>
        <p:spPr>
          <a:xfrm>
            <a:off x="2119662" y="310309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1" name="모서리가 둥근 직사각형 310"/>
          <p:cNvSpPr/>
          <p:nvPr/>
        </p:nvSpPr>
        <p:spPr>
          <a:xfrm>
            <a:off x="2297586" y="310312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2" name="모서리가 둥근 직사각형 311"/>
          <p:cNvSpPr/>
          <p:nvPr/>
        </p:nvSpPr>
        <p:spPr>
          <a:xfrm>
            <a:off x="1764101" y="3281017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3" name="모서리가 둥근 직사각형 312"/>
          <p:cNvSpPr/>
          <p:nvPr/>
        </p:nvSpPr>
        <p:spPr>
          <a:xfrm>
            <a:off x="1942025" y="328090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4" name="모서리가 둥근 직사각형 313"/>
          <p:cNvSpPr/>
          <p:nvPr/>
        </p:nvSpPr>
        <p:spPr>
          <a:xfrm>
            <a:off x="1763814" y="3458828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5" name="모서리가 둥근 직사각형 314"/>
          <p:cNvSpPr/>
          <p:nvPr/>
        </p:nvSpPr>
        <p:spPr>
          <a:xfrm>
            <a:off x="1941738" y="345886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6" name="모서리가 둥근 직사각형 315"/>
          <p:cNvSpPr/>
          <p:nvPr/>
        </p:nvSpPr>
        <p:spPr>
          <a:xfrm>
            <a:off x="2119949" y="3281129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7" name="모서리가 둥근 직사각형 316"/>
          <p:cNvSpPr/>
          <p:nvPr/>
        </p:nvSpPr>
        <p:spPr>
          <a:xfrm>
            <a:off x="2297873" y="328101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8" name="모서리가 둥근 직사각형 317"/>
          <p:cNvSpPr/>
          <p:nvPr/>
        </p:nvSpPr>
        <p:spPr>
          <a:xfrm>
            <a:off x="2119662" y="345894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9" name="모서리가 둥근 직사각형 318"/>
          <p:cNvSpPr/>
          <p:nvPr/>
        </p:nvSpPr>
        <p:spPr>
          <a:xfrm>
            <a:off x="2297586" y="345897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20" name="모서리가 둥근 직사각형 319"/>
          <p:cNvSpPr/>
          <p:nvPr/>
        </p:nvSpPr>
        <p:spPr>
          <a:xfrm>
            <a:off x="1763854" y="3717032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21" name="모서리가 둥근 직사각형 320"/>
          <p:cNvSpPr/>
          <p:nvPr/>
        </p:nvSpPr>
        <p:spPr>
          <a:xfrm>
            <a:off x="2195902" y="3717032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22" name="모서리가 둥근 직사각형 321"/>
          <p:cNvSpPr/>
          <p:nvPr/>
        </p:nvSpPr>
        <p:spPr>
          <a:xfrm>
            <a:off x="2627950" y="3717032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23" name="모서리가 둥근 직사각형 322"/>
          <p:cNvSpPr/>
          <p:nvPr/>
        </p:nvSpPr>
        <p:spPr>
          <a:xfrm>
            <a:off x="3059998" y="3717032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24" name="모서리가 둥근 직사각형 323"/>
          <p:cNvSpPr/>
          <p:nvPr/>
        </p:nvSpPr>
        <p:spPr>
          <a:xfrm>
            <a:off x="1619798" y="4869160"/>
            <a:ext cx="1944216" cy="1440160"/>
          </a:xfrm>
          <a:prstGeom prst="roundRect">
            <a:avLst>
              <a:gd name="adj" fmla="val 6446"/>
            </a:avLst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5" name="모서리가 둥근 직사각형 324"/>
          <p:cNvSpPr/>
          <p:nvPr/>
        </p:nvSpPr>
        <p:spPr>
          <a:xfrm>
            <a:off x="2699998" y="5013176"/>
            <a:ext cx="720000" cy="6780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6" name="모서리가 둥근 직사각형 325"/>
          <p:cNvSpPr/>
          <p:nvPr/>
        </p:nvSpPr>
        <p:spPr>
          <a:xfrm>
            <a:off x="1764101" y="5013289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27" name="모서리가 둥근 직사각형 326"/>
          <p:cNvSpPr/>
          <p:nvPr/>
        </p:nvSpPr>
        <p:spPr>
          <a:xfrm>
            <a:off x="1942025" y="501317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28" name="모서리가 둥근 직사각형 327"/>
          <p:cNvSpPr/>
          <p:nvPr/>
        </p:nvSpPr>
        <p:spPr>
          <a:xfrm>
            <a:off x="1763814" y="519121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29" name="모서리가 둥근 직사각형 328"/>
          <p:cNvSpPr/>
          <p:nvPr/>
        </p:nvSpPr>
        <p:spPr>
          <a:xfrm>
            <a:off x="1941738" y="519124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0" name="모서리가 둥근 직사각형 329"/>
          <p:cNvSpPr/>
          <p:nvPr/>
        </p:nvSpPr>
        <p:spPr>
          <a:xfrm>
            <a:off x="2119949" y="5013401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1" name="모서리가 둥근 직사각형 330"/>
          <p:cNvSpPr/>
          <p:nvPr/>
        </p:nvSpPr>
        <p:spPr>
          <a:xfrm>
            <a:off x="2297873" y="5013288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2" name="모서리가 둥근 직사각형 331"/>
          <p:cNvSpPr/>
          <p:nvPr/>
        </p:nvSpPr>
        <p:spPr>
          <a:xfrm>
            <a:off x="2119662" y="519132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3" name="모서리가 둥근 직사각형 332"/>
          <p:cNvSpPr/>
          <p:nvPr/>
        </p:nvSpPr>
        <p:spPr>
          <a:xfrm>
            <a:off x="2297586" y="519135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4" name="모서리가 둥근 직사각형 333"/>
          <p:cNvSpPr/>
          <p:nvPr/>
        </p:nvSpPr>
        <p:spPr>
          <a:xfrm>
            <a:off x="1764101" y="5369249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5" name="모서리가 둥근 직사각형 334"/>
          <p:cNvSpPr/>
          <p:nvPr/>
        </p:nvSpPr>
        <p:spPr>
          <a:xfrm>
            <a:off x="1942025" y="536913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6" name="모서리가 둥근 직사각형 335"/>
          <p:cNvSpPr/>
          <p:nvPr/>
        </p:nvSpPr>
        <p:spPr>
          <a:xfrm>
            <a:off x="1763814" y="554706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7" name="모서리가 둥근 직사각형 336"/>
          <p:cNvSpPr/>
          <p:nvPr/>
        </p:nvSpPr>
        <p:spPr>
          <a:xfrm>
            <a:off x="1941738" y="554709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8" name="모서리가 둥근 직사각형 337"/>
          <p:cNvSpPr/>
          <p:nvPr/>
        </p:nvSpPr>
        <p:spPr>
          <a:xfrm>
            <a:off x="2119949" y="5369361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9" name="모서리가 둥근 직사각형 338"/>
          <p:cNvSpPr/>
          <p:nvPr/>
        </p:nvSpPr>
        <p:spPr>
          <a:xfrm>
            <a:off x="2297873" y="5369248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40" name="모서리가 둥근 직사각형 339"/>
          <p:cNvSpPr/>
          <p:nvPr/>
        </p:nvSpPr>
        <p:spPr>
          <a:xfrm>
            <a:off x="2119662" y="554717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41" name="모서리가 둥근 직사각형 340"/>
          <p:cNvSpPr/>
          <p:nvPr/>
        </p:nvSpPr>
        <p:spPr>
          <a:xfrm>
            <a:off x="2297586" y="554720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42" name="모서리가 둥근 직사각형 341"/>
          <p:cNvSpPr/>
          <p:nvPr/>
        </p:nvSpPr>
        <p:spPr>
          <a:xfrm>
            <a:off x="1763854" y="5805264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43" name="모서리가 둥근 직사각형 342"/>
          <p:cNvSpPr/>
          <p:nvPr/>
        </p:nvSpPr>
        <p:spPr>
          <a:xfrm>
            <a:off x="2195902" y="5805264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44" name="모서리가 둥근 직사각형 343"/>
          <p:cNvSpPr/>
          <p:nvPr/>
        </p:nvSpPr>
        <p:spPr>
          <a:xfrm>
            <a:off x="2627950" y="5805264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45" name="모서리가 둥근 직사각형 344"/>
          <p:cNvSpPr/>
          <p:nvPr/>
        </p:nvSpPr>
        <p:spPr>
          <a:xfrm>
            <a:off x="3059998" y="5805264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46" name="TextBox 345"/>
          <p:cNvSpPr txBox="1"/>
          <p:nvPr/>
        </p:nvSpPr>
        <p:spPr>
          <a:xfrm rot="16200000">
            <a:off x="2242864" y="4283514"/>
            <a:ext cx="511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/>
              <a:t>...</a:t>
            </a:r>
            <a:endParaRPr lang="ko-KR" altLang="en-US" sz="2800" b="1" dirty="0"/>
          </a:p>
        </p:txBody>
      </p:sp>
      <p:sp>
        <p:nvSpPr>
          <p:cNvPr id="347" name="원통 346"/>
          <p:cNvSpPr/>
          <p:nvPr/>
        </p:nvSpPr>
        <p:spPr>
          <a:xfrm>
            <a:off x="4644065" y="1484784"/>
            <a:ext cx="1296144" cy="1007895"/>
          </a:xfrm>
          <a:prstGeom prst="can">
            <a:avLst>
              <a:gd name="adj" fmla="val 32560"/>
            </a:avLst>
          </a:prstGeom>
          <a:solidFill>
            <a:schemeClr val="accent4">
              <a:lumMod val="60000"/>
              <a:lumOff val="4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348" name="모서리가 둥근 직사각형 347"/>
          <p:cNvSpPr/>
          <p:nvPr/>
        </p:nvSpPr>
        <p:spPr>
          <a:xfrm>
            <a:off x="6876336" y="3501035"/>
            <a:ext cx="936104" cy="504000"/>
          </a:xfrm>
          <a:prstGeom prst="roundRect">
            <a:avLst>
              <a:gd name="adj" fmla="val 6446"/>
            </a:avLst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모서리가 둥근 직사각형 84"/>
          <p:cNvSpPr/>
          <p:nvPr/>
        </p:nvSpPr>
        <p:spPr>
          <a:xfrm>
            <a:off x="7380392" y="3573056"/>
            <a:ext cx="360000" cy="360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모서리가 둥근 직사각형 85"/>
          <p:cNvSpPr/>
          <p:nvPr/>
        </p:nvSpPr>
        <p:spPr>
          <a:xfrm>
            <a:off x="6948344" y="3573016"/>
            <a:ext cx="360000" cy="360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700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구성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02" name="모서리가 둥근 직사각형 301"/>
          <p:cNvSpPr/>
          <p:nvPr/>
        </p:nvSpPr>
        <p:spPr>
          <a:xfrm>
            <a:off x="1619798" y="2780928"/>
            <a:ext cx="1944216" cy="1440160"/>
          </a:xfrm>
          <a:prstGeom prst="roundRect">
            <a:avLst>
              <a:gd name="adj" fmla="val 6446"/>
            </a:avLst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3" name="모서리가 둥근 직사각형 302"/>
          <p:cNvSpPr/>
          <p:nvPr/>
        </p:nvSpPr>
        <p:spPr>
          <a:xfrm>
            <a:off x="2699998" y="2924944"/>
            <a:ext cx="720000" cy="6780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모서리가 둥근 직사각형 303"/>
          <p:cNvSpPr/>
          <p:nvPr/>
        </p:nvSpPr>
        <p:spPr>
          <a:xfrm>
            <a:off x="1764101" y="2925057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05" name="모서리가 둥근 직사각형 304"/>
          <p:cNvSpPr/>
          <p:nvPr/>
        </p:nvSpPr>
        <p:spPr>
          <a:xfrm>
            <a:off x="1942025" y="292494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06" name="모서리가 둥근 직사각형 305"/>
          <p:cNvSpPr/>
          <p:nvPr/>
        </p:nvSpPr>
        <p:spPr>
          <a:xfrm>
            <a:off x="1763814" y="310298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07" name="모서리가 둥근 직사각형 306"/>
          <p:cNvSpPr/>
          <p:nvPr/>
        </p:nvSpPr>
        <p:spPr>
          <a:xfrm>
            <a:off x="1941738" y="310301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08" name="모서리가 둥근 직사각형 307"/>
          <p:cNvSpPr/>
          <p:nvPr/>
        </p:nvSpPr>
        <p:spPr>
          <a:xfrm>
            <a:off x="2119949" y="2925169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09" name="모서리가 둥근 직사각형 308"/>
          <p:cNvSpPr/>
          <p:nvPr/>
        </p:nvSpPr>
        <p:spPr>
          <a:xfrm>
            <a:off x="2297873" y="292505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0" name="모서리가 둥근 직사각형 309"/>
          <p:cNvSpPr/>
          <p:nvPr/>
        </p:nvSpPr>
        <p:spPr>
          <a:xfrm>
            <a:off x="2119662" y="310309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1" name="모서리가 둥근 직사각형 310"/>
          <p:cNvSpPr/>
          <p:nvPr/>
        </p:nvSpPr>
        <p:spPr>
          <a:xfrm>
            <a:off x="2297586" y="310312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2" name="모서리가 둥근 직사각형 311"/>
          <p:cNvSpPr/>
          <p:nvPr/>
        </p:nvSpPr>
        <p:spPr>
          <a:xfrm>
            <a:off x="1764101" y="3281017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3" name="모서리가 둥근 직사각형 312"/>
          <p:cNvSpPr/>
          <p:nvPr/>
        </p:nvSpPr>
        <p:spPr>
          <a:xfrm>
            <a:off x="1942025" y="328090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4" name="모서리가 둥근 직사각형 313"/>
          <p:cNvSpPr/>
          <p:nvPr/>
        </p:nvSpPr>
        <p:spPr>
          <a:xfrm>
            <a:off x="1763814" y="3458828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5" name="모서리가 둥근 직사각형 314"/>
          <p:cNvSpPr/>
          <p:nvPr/>
        </p:nvSpPr>
        <p:spPr>
          <a:xfrm>
            <a:off x="1941738" y="345886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6" name="모서리가 둥근 직사각형 315"/>
          <p:cNvSpPr/>
          <p:nvPr/>
        </p:nvSpPr>
        <p:spPr>
          <a:xfrm>
            <a:off x="2119949" y="3281129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7" name="모서리가 둥근 직사각형 316"/>
          <p:cNvSpPr/>
          <p:nvPr/>
        </p:nvSpPr>
        <p:spPr>
          <a:xfrm>
            <a:off x="2297873" y="328101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8" name="모서리가 둥근 직사각형 317"/>
          <p:cNvSpPr/>
          <p:nvPr/>
        </p:nvSpPr>
        <p:spPr>
          <a:xfrm>
            <a:off x="2119662" y="345894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9" name="모서리가 둥근 직사각형 318"/>
          <p:cNvSpPr/>
          <p:nvPr/>
        </p:nvSpPr>
        <p:spPr>
          <a:xfrm>
            <a:off x="2297586" y="345897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20" name="모서리가 둥근 직사각형 319"/>
          <p:cNvSpPr/>
          <p:nvPr/>
        </p:nvSpPr>
        <p:spPr>
          <a:xfrm>
            <a:off x="1763854" y="3717032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21" name="모서리가 둥근 직사각형 320"/>
          <p:cNvSpPr/>
          <p:nvPr/>
        </p:nvSpPr>
        <p:spPr>
          <a:xfrm>
            <a:off x="2195902" y="3717032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22" name="모서리가 둥근 직사각형 321"/>
          <p:cNvSpPr/>
          <p:nvPr/>
        </p:nvSpPr>
        <p:spPr>
          <a:xfrm>
            <a:off x="2627950" y="3717032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23" name="모서리가 둥근 직사각형 322"/>
          <p:cNvSpPr/>
          <p:nvPr/>
        </p:nvSpPr>
        <p:spPr>
          <a:xfrm>
            <a:off x="3059998" y="3717032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1619672" y="1600924"/>
            <a:ext cx="3478837" cy="1107996"/>
          </a:xfrm>
          <a:prstGeom prst="rect">
            <a:avLst/>
          </a:prstGeom>
          <a:noFill/>
          <a:effectLst/>
        </p:spPr>
        <p:txBody>
          <a:bodyPr wrap="none" rtlCol="0" anchor="b">
            <a:spAutoFit/>
          </a:bodyPr>
          <a:lstStyle/>
          <a:p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  <a:t>CPU:</a:t>
            </a:r>
            <a:b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altLang="ko-KR" sz="2400" b="1" dirty="0" smtClean="0">
                <a:solidFill>
                  <a:schemeClr val="accent6">
                    <a:lumMod val="75000"/>
                  </a:schemeClr>
                </a:solidFill>
              </a:rPr>
              <a:t>2 × Intel Xeon E5-2650</a:t>
            </a:r>
          </a:p>
          <a:p>
            <a:r>
              <a:rPr lang="en-US" altLang="ko-KR" sz="2400" b="1" dirty="0" smtClean="0">
                <a:solidFill>
                  <a:schemeClr val="accent6">
                    <a:lumMod val="75000"/>
                  </a:schemeClr>
                </a:solidFill>
              </a:rPr>
              <a:t>16</a:t>
            </a:r>
            <a:r>
              <a:rPr lang="ko-KR" altLang="en-US" sz="2400" b="1" dirty="0" smtClean="0">
                <a:solidFill>
                  <a:schemeClr val="accent6">
                    <a:lumMod val="75000"/>
                  </a:schemeClr>
                </a:solidFill>
              </a:rPr>
              <a:t>코어</a:t>
            </a:r>
            <a:r>
              <a:rPr lang="en-US" altLang="ko-KR" sz="2400" b="1" dirty="0" smtClean="0">
                <a:solidFill>
                  <a:schemeClr val="accent6">
                    <a:lumMod val="75000"/>
                  </a:schemeClr>
                </a:solidFill>
              </a:rPr>
              <a:t>, 2 GHz</a:t>
            </a:r>
            <a:endParaRPr lang="ko-KR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707904" y="2924944"/>
            <a:ext cx="1693092" cy="110799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accent3">
                    <a:lumMod val="75000"/>
                  </a:schemeClr>
                </a:solidFill>
              </a:rPr>
              <a:t>메인 메모리</a:t>
            </a:r>
            <a:r>
              <a:rPr lang="en-US" altLang="ko-KR" b="1" dirty="0" smtClean="0">
                <a:solidFill>
                  <a:schemeClr val="accent3">
                    <a:lumMod val="75000"/>
                  </a:schemeClr>
                </a:solidFill>
              </a:rPr>
              <a:t>:</a:t>
            </a:r>
          </a:p>
          <a:p>
            <a:r>
              <a:rPr lang="en-US" altLang="ko-KR" sz="2400" b="1" dirty="0" smtClean="0">
                <a:solidFill>
                  <a:schemeClr val="accent3">
                    <a:lumMod val="75000"/>
                  </a:schemeClr>
                </a:solidFill>
              </a:rPr>
              <a:t>128GB</a:t>
            </a:r>
          </a:p>
          <a:p>
            <a:r>
              <a:rPr lang="en-US" altLang="ko-KR" sz="2400" b="1" dirty="0" smtClean="0">
                <a:solidFill>
                  <a:schemeClr val="accent3">
                    <a:lumMod val="75000"/>
                  </a:schemeClr>
                </a:solidFill>
              </a:rPr>
              <a:t>1,600MHz</a:t>
            </a:r>
            <a:endParaRPr lang="ko-KR" altLang="en-US" sz="2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619672" y="4365104"/>
            <a:ext cx="4011034" cy="73866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accent1">
                    <a:lumMod val="75000"/>
                  </a:schemeClr>
                </a:solidFill>
              </a:rPr>
              <a:t>GPU:</a:t>
            </a:r>
          </a:p>
          <a:p>
            <a:r>
              <a:rPr lang="en-US" altLang="ko-KR" sz="2400" b="1" dirty="0" smtClean="0">
                <a:solidFill>
                  <a:schemeClr val="accent1">
                    <a:lumMod val="75000"/>
                  </a:schemeClr>
                </a:solidFill>
              </a:rPr>
              <a:t>4 × AMD Radeon HD 7970</a:t>
            </a:r>
            <a:endParaRPr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228184" y="1893312"/>
            <a:ext cx="2265364" cy="523220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75000"/>
                  </a:schemeClr>
                </a:solidFill>
              </a:rPr>
              <a:t>256 GFLOPS</a:t>
            </a:r>
            <a:endParaRPr lang="ko-KR" alt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5724176" y="2010922"/>
            <a:ext cx="432000" cy="28800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TextBox 91"/>
          <p:cNvSpPr txBox="1"/>
          <p:nvPr/>
        </p:nvSpPr>
        <p:spPr>
          <a:xfrm>
            <a:off x="6228184" y="4472826"/>
            <a:ext cx="2483372" cy="523220"/>
          </a:xfrm>
          <a:prstGeom prst="rect">
            <a:avLst/>
          </a:prstGeom>
          <a:noFill/>
          <a:effectLst/>
        </p:spPr>
        <p:txBody>
          <a:bodyPr wrap="none" rtlCol="0" anchor="ctr">
            <a:spAutoFit/>
          </a:bodyPr>
          <a:lstStyle/>
          <a:p>
            <a:r>
              <a:rPr lang="en-US" altLang="ko-KR" sz="2800" b="1" dirty="0" smtClean="0">
                <a:solidFill>
                  <a:schemeClr val="accent1">
                    <a:lumMod val="75000"/>
                  </a:schemeClr>
                </a:solidFill>
              </a:rPr>
              <a:t>3788 GFLOPS</a:t>
            </a:r>
            <a:endParaRPr lang="ko-KR" altLang="en-US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3" name="오른쪽 화살표 92"/>
          <p:cNvSpPr/>
          <p:nvPr/>
        </p:nvSpPr>
        <p:spPr>
          <a:xfrm>
            <a:off x="5724176" y="4590436"/>
            <a:ext cx="432000" cy="28800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14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구성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t>23</a:t>
            </a:fld>
            <a:endParaRPr lang="ko-KR" altLang="en-US"/>
          </a:p>
        </p:txBody>
      </p:sp>
      <p:cxnSp>
        <p:nvCxnSpPr>
          <p:cNvPr id="161" name="직선 연결선 160"/>
          <p:cNvCxnSpPr>
            <a:stCxn id="280" idx="3"/>
          </p:cNvCxnSpPr>
          <p:nvPr/>
        </p:nvCxnSpPr>
        <p:spPr>
          <a:xfrm>
            <a:off x="3564014" y="1916832"/>
            <a:ext cx="1152082" cy="1367998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/>
          <p:cNvCxnSpPr>
            <a:stCxn id="302" idx="3"/>
          </p:cNvCxnSpPr>
          <p:nvPr/>
        </p:nvCxnSpPr>
        <p:spPr>
          <a:xfrm>
            <a:off x="3564014" y="3501008"/>
            <a:ext cx="792042" cy="14400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/>
          <p:cNvCxnSpPr>
            <a:stCxn id="324" idx="3"/>
          </p:cNvCxnSpPr>
          <p:nvPr/>
        </p:nvCxnSpPr>
        <p:spPr>
          <a:xfrm flipV="1">
            <a:off x="3564014" y="4221088"/>
            <a:ext cx="1152082" cy="1368152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/>
          <p:cNvCxnSpPr>
            <a:stCxn id="347" idx="3"/>
          </p:cNvCxnSpPr>
          <p:nvPr/>
        </p:nvCxnSpPr>
        <p:spPr>
          <a:xfrm>
            <a:off x="5292137" y="2492679"/>
            <a:ext cx="0" cy="718258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왼쪽 중괄호 258"/>
          <p:cNvSpPr/>
          <p:nvPr/>
        </p:nvSpPr>
        <p:spPr>
          <a:xfrm>
            <a:off x="1259712" y="1916831"/>
            <a:ext cx="216000" cy="3672409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TextBox 259"/>
          <p:cNvSpPr txBox="1"/>
          <p:nvPr/>
        </p:nvSpPr>
        <p:spPr>
          <a:xfrm>
            <a:off x="342601" y="3152871"/>
            <a:ext cx="845103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400" dirty="0" smtClean="0"/>
              <a:t>계산</a:t>
            </a:r>
            <a:endParaRPr lang="en-US" altLang="ko-KR" sz="2400" dirty="0" smtClean="0"/>
          </a:p>
          <a:p>
            <a:pPr algn="ctr"/>
            <a:r>
              <a:rPr lang="ko-KR" altLang="en-US" sz="2400" dirty="0" err="1" smtClean="0"/>
              <a:t>노드</a:t>
            </a:r>
            <a:endParaRPr lang="en-US" altLang="ko-KR" sz="2400" dirty="0" smtClean="0"/>
          </a:p>
          <a:p>
            <a:pPr algn="ctr"/>
            <a:r>
              <a:rPr lang="en-US" altLang="ko-KR" sz="2400" dirty="0" smtClean="0"/>
              <a:t>56</a:t>
            </a:r>
            <a:r>
              <a:rPr lang="ko-KR" altLang="en-US" sz="2400" dirty="0" smtClean="0"/>
              <a:t>대</a:t>
            </a:r>
            <a:endParaRPr lang="ko-KR" altLang="en-US" sz="2400" dirty="0"/>
          </a:p>
        </p:txBody>
      </p:sp>
      <p:cxnSp>
        <p:nvCxnSpPr>
          <p:cNvPr id="273" name="직선 연결선 272"/>
          <p:cNvCxnSpPr>
            <a:endCxn id="348" idx="1"/>
          </p:cNvCxnSpPr>
          <p:nvPr/>
        </p:nvCxnSpPr>
        <p:spPr>
          <a:xfrm flipV="1">
            <a:off x="6228336" y="3753035"/>
            <a:ext cx="648000" cy="2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구름 278"/>
          <p:cNvSpPr/>
          <p:nvPr/>
        </p:nvSpPr>
        <p:spPr>
          <a:xfrm>
            <a:off x="4284048" y="3140943"/>
            <a:ext cx="2016178" cy="1224185"/>
          </a:xfrm>
          <a:prstGeom prst="cloud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</p:txBody>
      </p:sp>
      <p:sp>
        <p:nvSpPr>
          <p:cNvPr id="280" name="모서리가 둥근 직사각형 279"/>
          <p:cNvSpPr/>
          <p:nvPr/>
        </p:nvSpPr>
        <p:spPr>
          <a:xfrm>
            <a:off x="1619798" y="1196752"/>
            <a:ext cx="1944216" cy="1440160"/>
          </a:xfrm>
          <a:prstGeom prst="roundRect">
            <a:avLst>
              <a:gd name="adj" fmla="val 6446"/>
            </a:avLst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모서리가 둥근 직사각형 280"/>
          <p:cNvSpPr/>
          <p:nvPr/>
        </p:nvSpPr>
        <p:spPr>
          <a:xfrm>
            <a:off x="2699998" y="1340768"/>
            <a:ext cx="720000" cy="6780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2" name="모서리가 둥근 직사각형 281"/>
          <p:cNvSpPr/>
          <p:nvPr/>
        </p:nvSpPr>
        <p:spPr>
          <a:xfrm>
            <a:off x="1764101" y="1340881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3" name="모서리가 둥근 직사각형 282"/>
          <p:cNvSpPr/>
          <p:nvPr/>
        </p:nvSpPr>
        <p:spPr>
          <a:xfrm>
            <a:off x="1942025" y="1340768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4" name="모서리가 둥근 직사각형 283"/>
          <p:cNvSpPr/>
          <p:nvPr/>
        </p:nvSpPr>
        <p:spPr>
          <a:xfrm>
            <a:off x="1763814" y="151880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5" name="모서리가 둥근 직사각형 284"/>
          <p:cNvSpPr/>
          <p:nvPr/>
        </p:nvSpPr>
        <p:spPr>
          <a:xfrm>
            <a:off x="1941738" y="151883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6" name="모서리가 둥근 직사각형 285"/>
          <p:cNvSpPr/>
          <p:nvPr/>
        </p:nvSpPr>
        <p:spPr>
          <a:xfrm>
            <a:off x="2119949" y="1340993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7" name="모서리가 둥근 직사각형 286"/>
          <p:cNvSpPr/>
          <p:nvPr/>
        </p:nvSpPr>
        <p:spPr>
          <a:xfrm>
            <a:off x="2297873" y="134088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8" name="모서리가 둥근 직사각형 287"/>
          <p:cNvSpPr/>
          <p:nvPr/>
        </p:nvSpPr>
        <p:spPr>
          <a:xfrm>
            <a:off x="2119662" y="151891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9" name="모서리가 둥근 직사각형 288"/>
          <p:cNvSpPr/>
          <p:nvPr/>
        </p:nvSpPr>
        <p:spPr>
          <a:xfrm>
            <a:off x="2297586" y="1518948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0" name="모서리가 둥근 직사각형 289"/>
          <p:cNvSpPr/>
          <p:nvPr/>
        </p:nvSpPr>
        <p:spPr>
          <a:xfrm>
            <a:off x="1764101" y="1696841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1" name="모서리가 둥근 직사각형 290"/>
          <p:cNvSpPr/>
          <p:nvPr/>
        </p:nvSpPr>
        <p:spPr>
          <a:xfrm>
            <a:off x="1942025" y="1696728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2" name="모서리가 둥근 직사각형 291"/>
          <p:cNvSpPr/>
          <p:nvPr/>
        </p:nvSpPr>
        <p:spPr>
          <a:xfrm>
            <a:off x="1763814" y="187465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3" name="모서리가 둥근 직사각형 292"/>
          <p:cNvSpPr/>
          <p:nvPr/>
        </p:nvSpPr>
        <p:spPr>
          <a:xfrm>
            <a:off x="1941738" y="187468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4" name="모서리가 둥근 직사각형 293"/>
          <p:cNvSpPr/>
          <p:nvPr/>
        </p:nvSpPr>
        <p:spPr>
          <a:xfrm>
            <a:off x="2119949" y="1696953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5" name="모서리가 둥근 직사각형 294"/>
          <p:cNvSpPr/>
          <p:nvPr/>
        </p:nvSpPr>
        <p:spPr>
          <a:xfrm>
            <a:off x="2297873" y="169684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6" name="모서리가 둥근 직사각형 295"/>
          <p:cNvSpPr/>
          <p:nvPr/>
        </p:nvSpPr>
        <p:spPr>
          <a:xfrm>
            <a:off x="2119662" y="187476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7" name="모서리가 둥근 직사각형 296"/>
          <p:cNvSpPr/>
          <p:nvPr/>
        </p:nvSpPr>
        <p:spPr>
          <a:xfrm>
            <a:off x="2297586" y="187479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8" name="모서리가 둥근 직사각형 297"/>
          <p:cNvSpPr/>
          <p:nvPr/>
        </p:nvSpPr>
        <p:spPr>
          <a:xfrm>
            <a:off x="1763854" y="2132856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99" name="모서리가 둥근 직사각형 298"/>
          <p:cNvSpPr/>
          <p:nvPr/>
        </p:nvSpPr>
        <p:spPr>
          <a:xfrm>
            <a:off x="2195902" y="2132856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00" name="모서리가 둥근 직사각형 299"/>
          <p:cNvSpPr/>
          <p:nvPr/>
        </p:nvSpPr>
        <p:spPr>
          <a:xfrm>
            <a:off x="2627950" y="2132856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01" name="모서리가 둥근 직사각형 300"/>
          <p:cNvSpPr/>
          <p:nvPr/>
        </p:nvSpPr>
        <p:spPr>
          <a:xfrm>
            <a:off x="3059998" y="2132856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02" name="모서리가 둥근 직사각형 301"/>
          <p:cNvSpPr/>
          <p:nvPr/>
        </p:nvSpPr>
        <p:spPr>
          <a:xfrm>
            <a:off x="1619798" y="2780928"/>
            <a:ext cx="1944216" cy="1440160"/>
          </a:xfrm>
          <a:prstGeom prst="roundRect">
            <a:avLst>
              <a:gd name="adj" fmla="val 6446"/>
            </a:avLst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3" name="모서리가 둥근 직사각형 302"/>
          <p:cNvSpPr/>
          <p:nvPr/>
        </p:nvSpPr>
        <p:spPr>
          <a:xfrm>
            <a:off x="2699998" y="2924944"/>
            <a:ext cx="720000" cy="6780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모서리가 둥근 직사각형 303"/>
          <p:cNvSpPr/>
          <p:nvPr/>
        </p:nvSpPr>
        <p:spPr>
          <a:xfrm>
            <a:off x="1764101" y="2925057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05" name="모서리가 둥근 직사각형 304"/>
          <p:cNvSpPr/>
          <p:nvPr/>
        </p:nvSpPr>
        <p:spPr>
          <a:xfrm>
            <a:off x="1942025" y="292494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06" name="모서리가 둥근 직사각형 305"/>
          <p:cNvSpPr/>
          <p:nvPr/>
        </p:nvSpPr>
        <p:spPr>
          <a:xfrm>
            <a:off x="1763814" y="310298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07" name="모서리가 둥근 직사각형 306"/>
          <p:cNvSpPr/>
          <p:nvPr/>
        </p:nvSpPr>
        <p:spPr>
          <a:xfrm>
            <a:off x="1941738" y="310301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08" name="모서리가 둥근 직사각형 307"/>
          <p:cNvSpPr/>
          <p:nvPr/>
        </p:nvSpPr>
        <p:spPr>
          <a:xfrm>
            <a:off x="2119949" y="2925169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09" name="모서리가 둥근 직사각형 308"/>
          <p:cNvSpPr/>
          <p:nvPr/>
        </p:nvSpPr>
        <p:spPr>
          <a:xfrm>
            <a:off x="2297873" y="292505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0" name="모서리가 둥근 직사각형 309"/>
          <p:cNvSpPr/>
          <p:nvPr/>
        </p:nvSpPr>
        <p:spPr>
          <a:xfrm>
            <a:off x="2119662" y="310309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1" name="모서리가 둥근 직사각형 310"/>
          <p:cNvSpPr/>
          <p:nvPr/>
        </p:nvSpPr>
        <p:spPr>
          <a:xfrm>
            <a:off x="2297586" y="310312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2" name="모서리가 둥근 직사각형 311"/>
          <p:cNvSpPr/>
          <p:nvPr/>
        </p:nvSpPr>
        <p:spPr>
          <a:xfrm>
            <a:off x="1764101" y="3281017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3" name="모서리가 둥근 직사각형 312"/>
          <p:cNvSpPr/>
          <p:nvPr/>
        </p:nvSpPr>
        <p:spPr>
          <a:xfrm>
            <a:off x="1942025" y="328090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4" name="모서리가 둥근 직사각형 313"/>
          <p:cNvSpPr/>
          <p:nvPr/>
        </p:nvSpPr>
        <p:spPr>
          <a:xfrm>
            <a:off x="1763814" y="3458828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5" name="모서리가 둥근 직사각형 314"/>
          <p:cNvSpPr/>
          <p:nvPr/>
        </p:nvSpPr>
        <p:spPr>
          <a:xfrm>
            <a:off x="1941738" y="345886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6" name="모서리가 둥근 직사각형 315"/>
          <p:cNvSpPr/>
          <p:nvPr/>
        </p:nvSpPr>
        <p:spPr>
          <a:xfrm>
            <a:off x="2119949" y="3281129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7" name="모서리가 둥근 직사각형 316"/>
          <p:cNvSpPr/>
          <p:nvPr/>
        </p:nvSpPr>
        <p:spPr>
          <a:xfrm>
            <a:off x="2297873" y="328101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8" name="모서리가 둥근 직사각형 317"/>
          <p:cNvSpPr/>
          <p:nvPr/>
        </p:nvSpPr>
        <p:spPr>
          <a:xfrm>
            <a:off x="2119662" y="345894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9" name="모서리가 둥근 직사각형 318"/>
          <p:cNvSpPr/>
          <p:nvPr/>
        </p:nvSpPr>
        <p:spPr>
          <a:xfrm>
            <a:off x="2297586" y="345897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20" name="모서리가 둥근 직사각형 319"/>
          <p:cNvSpPr/>
          <p:nvPr/>
        </p:nvSpPr>
        <p:spPr>
          <a:xfrm>
            <a:off x="1763854" y="3717032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21" name="모서리가 둥근 직사각형 320"/>
          <p:cNvSpPr/>
          <p:nvPr/>
        </p:nvSpPr>
        <p:spPr>
          <a:xfrm>
            <a:off x="2195902" y="3717032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22" name="모서리가 둥근 직사각형 321"/>
          <p:cNvSpPr/>
          <p:nvPr/>
        </p:nvSpPr>
        <p:spPr>
          <a:xfrm>
            <a:off x="2627950" y="3717032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23" name="모서리가 둥근 직사각형 322"/>
          <p:cNvSpPr/>
          <p:nvPr/>
        </p:nvSpPr>
        <p:spPr>
          <a:xfrm>
            <a:off x="3059998" y="3717032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24" name="모서리가 둥근 직사각형 323"/>
          <p:cNvSpPr/>
          <p:nvPr/>
        </p:nvSpPr>
        <p:spPr>
          <a:xfrm>
            <a:off x="1619798" y="4869160"/>
            <a:ext cx="1944216" cy="1440160"/>
          </a:xfrm>
          <a:prstGeom prst="roundRect">
            <a:avLst>
              <a:gd name="adj" fmla="val 6446"/>
            </a:avLst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5" name="모서리가 둥근 직사각형 324"/>
          <p:cNvSpPr/>
          <p:nvPr/>
        </p:nvSpPr>
        <p:spPr>
          <a:xfrm>
            <a:off x="2699998" y="5013176"/>
            <a:ext cx="720000" cy="6780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6" name="모서리가 둥근 직사각형 325"/>
          <p:cNvSpPr/>
          <p:nvPr/>
        </p:nvSpPr>
        <p:spPr>
          <a:xfrm>
            <a:off x="1764101" y="5013289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27" name="모서리가 둥근 직사각형 326"/>
          <p:cNvSpPr/>
          <p:nvPr/>
        </p:nvSpPr>
        <p:spPr>
          <a:xfrm>
            <a:off x="1942025" y="501317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28" name="모서리가 둥근 직사각형 327"/>
          <p:cNvSpPr/>
          <p:nvPr/>
        </p:nvSpPr>
        <p:spPr>
          <a:xfrm>
            <a:off x="1763814" y="519121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29" name="모서리가 둥근 직사각형 328"/>
          <p:cNvSpPr/>
          <p:nvPr/>
        </p:nvSpPr>
        <p:spPr>
          <a:xfrm>
            <a:off x="1941738" y="519124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0" name="모서리가 둥근 직사각형 329"/>
          <p:cNvSpPr/>
          <p:nvPr/>
        </p:nvSpPr>
        <p:spPr>
          <a:xfrm>
            <a:off x="2119949" y="5013401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1" name="모서리가 둥근 직사각형 330"/>
          <p:cNvSpPr/>
          <p:nvPr/>
        </p:nvSpPr>
        <p:spPr>
          <a:xfrm>
            <a:off x="2297873" y="5013288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2" name="모서리가 둥근 직사각형 331"/>
          <p:cNvSpPr/>
          <p:nvPr/>
        </p:nvSpPr>
        <p:spPr>
          <a:xfrm>
            <a:off x="2119662" y="519132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3" name="모서리가 둥근 직사각형 332"/>
          <p:cNvSpPr/>
          <p:nvPr/>
        </p:nvSpPr>
        <p:spPr>
          <a:xfrm>
            <a:off x="2297586" y="519135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4" name="모서리가 둥근 직사각형 333"/>
          <p:cNvSpPr/>
          <p:nvPr/>
        </p:nvSpPr>
        <p:spPr>
          <a:xfrm>
            <a:off x="1764101" y="5369249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5" name="모서리가 둥근 직사각형 334"/>
          <p:cNvSpPr/>
          <p:nvPr/>
        </p:nvSpPr>
        <p:spPr>
          <a:xfrm>
            <a:off x="1942025" y="536913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6" name="모서리가 둥근 직사각형 335"/>
          <p:cNvSpPr/>
          <p:nvPr/>
        </p:nvSpPr>
        <p:spPr>
          <a:xfrm>
            <a:off x="1763814" y="554706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7" name="모서리가 둥근 직사각형 336"/>
          <p:cNvSpPr/>
          <p:nvPr/>
        </p:nvSpPr>
        <p:spPr>
          <a:xfrm>
            <a:off x="1941738" y="554709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8" name="모서리가 둥근 직사각형 337"/>
          <p:cNvSpPr/>
          <p:nvPr/>
        </p:nvSpPr>
        <p:spPr>
          <a:xfrm>
            <a:off x="2119949" y="5369361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9" name="모서리가 둥근 직사각형 338"/>
          <p:cNvSpPr/>
          <p:nvPr/>
        </p:nvSpPr>
        <p:spPr>
          <a:xfrm>
            <a:off x="2297873" y="5369248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40" name="모서리가 둥근 직사각형 339"/>
          <p:cNvSpPr/>
          <p:nvPr/>
        </p:nvSpPr>
        <p:spPr>
          <a:xfrm>
            <a:off x="2119662" y="554717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41" name="모서리가 둥근 직사각형 340"/>
          <p:cNvSpPr/>
          <p:nvPr/>
        </p:nvSpPr>
        <p:spPr>
          <a:xfrm>
            <a:off x="2297586" y="554720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42" name="모서리가 둥근 직사각형 341"/>
          <p:cNvSpPr/>
          <p:nvPr/>
        </p:nvSpPr>
        <p:spPr>
          <a:xfrm>
            <a:off x="1763854" y="5805264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43" name="모서리가 둥근 직사각형 342"/>
          <p:cNvSpPr/>
          <p:nvPr/>
        </p:nvSpPr>
        <p:spPr>
          <a:xfrm>
            <a:off x="2195902" y="5805264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44" name="모서리가 둥근 직사각형 343"/>
          <p:cNvSpPr/>
          <p:nvPr/>
        </p:nvSpPr>
        <p:spPr>
          <a:xfrm>
            <a:off x="2627950" y="5805264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45" name="모서리가 둥근 직사각형 344"/>
          <p:cNvSpPr/>
          <p:nvPr/>
        </p:nvSpPr>
        <p:spPr>
          <a:xfrm>
            <a:off x="3059998" y="5805264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46" name="TextBox 345"/>
          <p:cNvSpPr txBox="1"/>
          <p:nvPr/>
        </p:nvSpPr>
        <p:spPr>
          <a:xfrm rot="16200000">
            <a:off x="2242864" y="4283514"/>
            <a:ext cx="511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/>
              <a:t>...</a:t>
            </a:r>
            <a:endParaRPr lang="ko-KR" altLang="en-US" sz="2800" b="1" dirty="0"/>
          </a:p>
        </p:txBody>
      </p:sp>
      <p:sp>
        <p:nvSpPr>
          <p:cNvPr id="347" name="원통 346"/>
          <p:cNvSpPr/>
          <p:nvPr/>
        </p:nvSpPr>
        <p:spPr>
          <a:xfrm>
            <a:off x="4644065" y="1484784"/>
            <a:ext cx="1296144" cy="1007895"/>
          </a:xfrm>
          <a:prstGeom prst="can">
            <a:avLst>
              <a:gd name="adj" fmla="val 32560"/>
            </a:avLst>
          </a:prstGeom>
          <a:solidFill>
            <a:schemeClr val="accent4">
              <a:lumMod val="60000"/>
              <a:lumOff val="4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348" name="모서리가 둥근 직사각형 347"/>
          <p:cNvSpPr/>
          <p:nvPr/>
        </p:nvSpPr>
        <p:spPr>
          <a:xfrm>
            <a:off x="6876336" y="3501035"/>
            <a:ext cx="936104" cy="504000"/>
          </a:xfrm>
          <a:prstGeom prst="roundRect">
            <a:avLst>
              <a:gd name="adj" fmla="val 6446"/>
            </a:avLst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모서리가 둥근 직사각형 84"/>
          <p:cNvSpPr/>
          <p:nvPr/>
        </p:nvSpPr>
        <p:spPr>
          <a:xfrm>
            <a:off x="7380392" y="3573056"/>
            <a:ext cx="360000" cy="360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모서리가 둥근 직사각형 85"/>
          <p:cNvSpPr/>
          <p:nvPr/>
        </p:nvSpPr>
        <p:spPr>
          <a:xfrm>
            <a:off x="6948344" y="3573016"/>
            <a:ext cx="360000" cy="360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4644008" y="4869160"/>
            <a:ext cx="3961341" cy="954107"/>
          </a:xfrm>
          <a:prstGeom prst="rect">
            <a:avLst/>
          </a:prstGeom>
          <a:noFill/>
          <a:effectLst/>
        </p:spPr>
        <p:txBody>
          <a:bodyPr wrap="none" rtlCol="0" anchor="t">
            <a:spAutoFit/>
          </a:bodyPr>
          <a:lstStyle/>
          <a:p>
            <a:r>
              <a:rPr lang="en-US" altLang="ko-KR" sz="2800" b="1" dirty="0" smtClean="0">
                <a:solidFill>
                  <a:schemeClr val="accent2"/>
                </a:solidFill>
              </a:rPr>
              <a:t>Peak: 226.5 TFLOPS</a:t>
            </a:r>
          </a:p>
          <a:p>
            <a:r>
              <a:rPr lang="en-US" altLang="ko-KR" sz="2800" b="1" dirty="0" err="1" smtClean="0">
                <a:solidFill>
                  <a:schemeClr val="accent2"/>
                </a:solidFill>
              </a:rPr>
              <a:t>Linpack</a:t>
            </a:r>
            <a:r>
              <a:rPr lang="en-US" altLang="ko-KR" sz="2800" b="1" dirty="0" smtClean="0">
                <a:solidFill>
                  <a:schemeClr val="accent2"/>
                </a:solidFill>
              </a:rPr>
              <a:t>: 106.8 TFLOPS</a:t>
            </a:r>
            <a:endParaRPr lang="ko-KR" altLang="en-US"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14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구성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t>24</a:t>
            </a:fld>
            <a:endParaRPr lang="ko-KR" altLang="en-US"/>
          </a:p>
        </p:txBody>
      </p:sp>
      <p:cxnSp>
        <p:nvCxnSpPr>
          <p:cNvPr id="161" name="직선 연결선 160"/>
          <p:cNvCxnSpPr>
            <a:stCxn id="280" idx="3"/>
          </p:cNvCxnSpPr>
          <p:nvPr/>
        </p:nvCxnSpPr>
        <p:spPr>
          <a:xfrm>
            <a:off x="3564014" y="1916832"/>
            <a:ext cx="1152082" cy="1367998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/>
          <p:cNvCxnSpPr>
            <a:stCxn id="302" idx="3"/>
          </p:cNvCxnSpPr>
          <p:nvPr/>
        </p:nvCxnSpPr>
        <p:spPr>
          <a:xfrm>
            <a:off x="3564014" y="3501008"/>
            <a:ext cx="792042" cy="14400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/>
          <p:cNvCxnSpPr>
            <a:stCxn id="324" idx="3"/>
          </p:cNvCxnSpPr>
          <p:nvPr/>
        </p:nvCxnSpPr>
        <p:spPr>
          <a:xfrm flipV="1">
            <a:off x="3564014" y="4221088"/>
            <a:ext cx="1152082" cy="1368152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/>
          <p:cNvCxnSpPr>
            <a:stCxn id="347" idx="3"/>
          </p:cNvCxnSpPr>
          <p:nvPr/>
        </p:nvCxnSpPr>
        <p:spPr>
          <a:xfrm>
            <a:off x="5292137" y="2492679"/>
            <a:ext cx="0" cy="718258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왼쪽 중괄호 258"/>
          <p:cNvSpPr/>
          <p:nvPr/>
        </p:nvSpPr>
        <p:spPr>
          <a:xfrm>
            <a:off x="1259712" y="1916831"/>
            <a:ext cx="216000" cy="3672409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TextBox 259"/>
          <p:cNvSpPr txBox="1"/>
          <p:nvPr/>
        </p:nvSpPr>
        <p:spPr>
          <a:xfrm>
            <a:off x="342601" y="3152871"/>
            <a:ext cx="845103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400" dirty="0" smtClean="0"/>
              <a:t>계산</a:t>
            </a:r>
            <a:endParaRPr lang="en-US" altLang="ko-KR" sz="2400" dirty="0" smtClean="0"/>
          </a:p>
          <a:p>
            <a:pPr algn="ctr"/>
            <a:r>
              <a:rPr lang="ko-KR" altLang="en-US" sz="2400" dirty="0" err="1" smtClean="0"/>
              <a:t>노드</a:t>
            </a:r>
            <a:endParaRPr lang="en-US" altLang="ko-KR" sz="2400" dirty="0" smtClean="0"/>
          </a:p>
          <a:p>
            <a:pPr algn="ctr"/>
            <a:r>
              <a:rPr lang="en-US" altLang="ko-KR" sz="2400" dirty="0" smtClean="0"/>
              <a:t>56</a:t>
            </a:r>
            <a:r>
              <a:rPr lang="ko-KR" altLang="en-US" sz="2400" dirty="0" smtClean="0"/>
              <a:t>대</a:t>
            </a:r>
            <a:endParaRPr lang="ko-KR" altLang="en-US" sz="2400" dirty="0"/>
          </a:p>
        </p:txBody>
      </p:sp>
      <p:cxnSp>
        <p:nvCxnSpPr>
          <p:cNvPr id="273" name="직선 연결선 272"/>
          <p:cNvCxnSpPr>
            <a:endCxn id="348" idx="1"/>
          </p:cNvCxnSpPr>
          <p:nvPr/>
        </p:nvCxnSpPr>
        <p:spPr>
          <a:xfrm flipV="1">
            <a:off x="6228336" y="3753035"/>
            <a:ext cx="648000" cy="2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구름 278"/>
          <p:cNvSpPr/>
          <p:nvPr/>
        </p:nvSpPr>
        <p:spPr>
          <a:xfrm>
            <a:off x="4284048" y="3140943"/>
            <a:ext cx="2016178" cy="1224185"/>
          </a:xfrm>
          <a:prstGeom prst="cloud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 dirty="0" err="1" smtClean="0"/>
              <a:t>InfiniBand</a:t>
            </a:r>
            <a:endParaRPr lang="en-US" altLang="ko-KR" sz="2000" dirty="0" smtClean="0"/>
          </a:p>
        </p:txBody>
      </p:sp>
      <p:sp>
        <p:nvSpPr>
          <p:cNvPr id="280" name="모서리가 둥근 직사각형 279"/>
          <p:cNvSpPr/>
          <p:nvPr/>
        </p:nvSpPr>
        <p:spPr>
          <a:xfrm>
            <a:off x="1619798" y="1196752"/>
            <a:ext cx="1944216" cy="1440160"/>
          </a:xfrm>
          <a:prstGeom prst="roundRect">
            <a:avLst>
              <a:gd name="adj" fmla="val 6446"/>
            </a:avLst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모서리가 둥근 직사각형 280"/>
          <p:cNvSpPr/>
          <p:nvPr/>
        </p:nvSpPr>
        <p:spPr>
          <a:xfrm>
            <a:off x="2699998" y="1340768"/>
            <a:ext cx="720000" cy="6780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2" name="모서리가 둥근 직사각형 281"/>
          <p:cNvSpPr/>
          <p:nvPr/>
        </p:nvSpPr>
        <p:spPr>
          <a:xfrm>
            <a:off x="1764101" y="1340881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3" name="모서리가 둥근 직사각형 282"/>
          <p:cNvSpPr/>
          <p:nvPr/>
        </p:nvSpPr>
        <p:spPr>
          <a:xfrm>
            <a:off x="1942025" y="1340768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4" name="모서리가 둥근 직사각형 283"/>
          <p:cNvSpPr/>
          <p:nvPr/>
        </p:nvSpPr>
        <p:spPr>
          <a:xfrm>
            <a:off x="1763814" y="151880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5" name="모서리가 둥근 직사각형 284"/>
          <p:cNvSpPr/>
          <p:nvPr/>
        </p:nvSpPr>
        <p:spPr>
          <a:xfrm>
            <a:off x="1941738" y="151883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6" name="모서리가 둥근 직사각형 285"/>
          <p:cNvSpPr/>
          <p:nvPr/>
        </p:nvSpPr>
        <p:spPr>
          <a:xfrm>
            <a:off x="2119949" y="1340993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7" name="모서리가 둥근 직사각형 286"/>
          <p:cNvSpPr/>
          <p:nvPr/>
        </p:nvSpPr>
        <p:spPr>
          <a:xfrm>
            <a:off x="2297873" y="134088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8" name="모서리가 둥근 직사각형 287"/>
          <p:cNvSpPr/>
          <p:nvPr/>
        </p:nvSpPr>
        <p:spPr>
          <a:xfrm>
            <a:off x="2119662" y="151891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9" name="모서리가 둥근 직사각형 288"/>
          <p:cNvSpPr/>
          <p:nvPr/>
        </p:nvSpPr>
        <p:spPr>
          <a:xfrm>
            <a:off x="2297586" y="1518948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0" name="모서리가 둥근 직사각형 289"/>
          <p:cNvSpPr/>
          <p:nvPr/>
        </p:nvSpPr>
        <p:spPr>
          <a:xfrm>
            <a:off x="1764101" y="1696841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1" name="모서리가 둥근 직사각형 290"/>
          <p:cNvSpPr/>
          <p:nvPr/>
        </p:nvSpPr>
        <p:spPr>
          <a:xfrm>
            <a:off x="1942025" y="1696728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2" name="모서리가 둥근 직사각형 291"/>
          <p:cNvSpPr/>
          <p:nvPr/>
        </p:nvSpPr>
        <p:spPr>
          <a:xfrm>
            <a:off x="1763814" y="187465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3" name="모서리가 둥근 직사각형 292"/>
          <p:cNvSpPr/>
          <p:nvPr/>
        </p:nvSpPr>
        <p:spPr>
          <a:xfrm>
            <a:off x="1941738" y="187468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4" name="모서리가 둥근 직사각형 293"/>
          <p:cNvSpPr/>
          <p:nvPr/>
        </p:nvSpPr>
        <p:spPr>
          <a:xfrm>
            <a:off x="2119949" y="1696953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5" name="모서리가 둥근 직사각형 294"/>
          <p:cNvSpPr/>
          <p:nvPr/>
        </p:nvSpPr>
        <p:spPr>
          <a:xfrm>
            <a:off x="2297873" y="169684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6" name="모서리가 둥근 직사각형 295"/>
          <p:cNvSpPr/>
          <p:nvPr/>
        </p:nvSpPr>
        <p:spPr>
          <a:xfrm>
            <a:off x="2119662" y="187476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7" name="모서리가 둥근 직사각형 296"/>
          <p:cNvSpPr/>
          <p:nvPr/>
        </p:nvSpPr>
        <p:spPr>
          <a:xfrm>
            <a:off x="2297586" y="187479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8" name="모서리가 둥근 직사각형 297"/>
          <p:cNvSpPr/>
          <p:nvPr/>
        </p:nvSpPr>
        <p:spPr>
          <a:xfrm>
            <a:off x="1763854" y="2132856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99" name="모서리가 둥근 직사각형 298"/>
          <p:cNvSpPr/>
          <p:nvPr/>
        </p:nvSpPr>
        <p:spPr>
          <a:xfrm>
            <a:off x="2195902" y="2132856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00" name="모서리가 둥근 직사각형 299"/>
          <p:cNvSpPr/>
          <p:nvPr/>
        </p:nvSpPr>
        <p:spPr>
          <a:xfrm>
            <a:off x="2627950" y="2132856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01" name="모서리가 둥근 직사각형 300"/>
          <p:cNvSpPr/>
          <p:nvPr/>
        </p:nvSpPr>
        <p:spPr>
          <a:xfrm>
            <a:off x="3059998" y="2132856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02" name="모서리가 둥근 직사각형 301"/>
          <p:cNvSpPr/>
          <p:nvPr/>
        </p:nvSpPr>
        <p:spPr>
          <a:xfrm>
            <a:off x="1619798" y="2780928"/>
            <a:ext cx="1944216" cy="1440160"/>
          </a:xfrm>
          <a:prstGeom prst="roundRect">
            <a:avLst>
              <a:gd name="adj" fmla="val 6446"/>
            </a:avLst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3" name="모서리가 둥근 직사각형 302"/>
          <p:cNvSpPr/>
          <p:nvPr/>
        </p:nvSpPr>
        <p:spPr>
          <a:xfrm>
            <a:off x="2699998" y="2924944"/>
            <a:ext cx="720000" cy="6780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모서리가 둥근 직사각형 303"/>
          <p:cNvSpPr/>
          <p:nvPr/>
        </p:nvSpPr>
        <p:spPr>
          <a:xfrm>
            <a:off x="1764101" y="2925057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05" name="모서리가 둥근 직사각형 304"/>
          <p:cNvSpPr/>
          <p:nvPr/>
        </p:nvSpPr>
        <p:spPr>
          <a:xfrm>
            <a:off x="1942025" y="292494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06" name="모서리가 둥근 직사각형 305"/>
          <p:cNvSpPr/>
          <p:nvPr/>
        </p:nvSpPr>
        <p:spPr>
          <a:xfrm>
            <a:off x="1763814" y="310298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07" name="모서리가 둥근 직사각형 306"/>
          <p:cNvSpPr/>
          <p:nvPr/>
        </p:nvSpPr>
        <p:spPr>
          <a:xfrm>
            <a:off x="1941738" y="310301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08" name="모서리가 둥근 직사각형 307"/>
          <p:cNvSpPr/>
          <p:nvPr/>
        </p:nvSpPr>
        <p:spPr>
          <a:xfrm>
            <a:off x="2119949" y="2925169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09" name="모서리가 둥근 직사각형 308"/>
          <p:cNvSpPr/>
          <p:nvPr/>
        </p:nvSpPr>
        <p:spPr>
          <a:xfrm>
            <a:off x="2297873" y="292505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0" name="모서리가 둥근 직사각형 309"/>
          <p:cNvSpPr/>
          <p:nvPr/>
        </p:nvSpPr>
        <p:spPr>
          <a:xfrm>
            <a:off x="2119662" y="310309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1" name="모서리가 둥근 직사각형 310"/>
          <p:cNvSpPr/>
          <p:nvPr/>
        </p:nvSpPr>
        <p:spPr>
          <a:xfrm>
            <a:off x="2297586" y="310312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2" name="모서리가 둥근 직사각형 311"/>
          <p:cNvSpPr/>
          <p:nvPr/>
        </p:nvSpPr>
        <p:spPr>
          <a:xfrm>
            <a:off x="1764101" y="3281017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3" name="모서리가 둥근 직사각형 312"/>
          <p:cNvSpPr/>
          <p:nvPr/>
        </p:nvSpPr>
        <p:spPr>
          <a:xfrm>
            <a:off x="1942025" y="328090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4" name="모서리가 둥근 직사각형 313"/>
          <p:cNvSpPr/>
          <p:nvPr/>
        </p:nvSpPr>
        <p:spPr>
          <a:xfrm>
            <a:off x="1763814" y="3458828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5" name="모서리가 둥근 직사각형 314"/>
          <p:cNvSpPr/>
          <p:nvPr/>
        </p:nvSpPr>
        <p:spPr>
          <a:xfrm>
            <a:off x="1941738" y="345886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6" name="모서리가 둥근 직사각형 315"/>
          <p:cNvSpPr/>
          <p:nvPr/>
        </p:nvSpPr>
        <p:spPr>
          <a:xfrm>
            <a:off x="2119949" y="3281129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7" name="모서리가 둥근 직사각형 316"/>
          <p:cNvSpPr/>
          <p:nvPr/>
        </p:nvSpPr>
        <p:spPr>
          <a:xfrm>
            <a:off x="2297873" y="328101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8" name="모서리가 둥근 직사각형 317"/>
          <p:cNvSpPr/>
          <p:nvPr/>
        </p:nvSpPr>
        <p:spPr>
          <a:xfrm>
            <a:off x="2119662" y="345894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9" name="모서리가 둥근 직사각형 318"/>
          <p:cNvSpPr/>
          <p:nvPr/>
        </p:nvSpPr>
        <p:spPr>
          <a:xfrm>
            <a:off x="2297586" y="345897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20" name="모서리가 둥근 직사각형 319"/>
          <p:cNvSpPr/>
          <p:nvPr/>
        </p:nvSpPr>
        <p:spPr>
          <a:xfrm>
            <a:off x="1763854" y="3717032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21" name="모서리가 둥근 직사각형 320"/>
          <p:cNvSpPr/>
          <p:nvPr/>
        </p:nvSpPr>
        <p:spPr>
          <a:xfrm>
            <a:off x="2195902" y="3717032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22" name="모서리가 둥근 직사각형 321"/>
          <p:cNvSpPr/>
          <p:nvPr/>
        </p:nvSpPr>
        <p:spPr>
          <a:xfrm>
            <a:off x="2627950" y="3717032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23" name="모서리가 둥근 직사각형 322"/>
          <p:cNvSpPr/>
          <p:nvPr/>
        </p:nvSpPr>
        <p:spPr>
          <a:xfrm>
            <a:off x="3059998" y="3717032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24" name="모서리가 둥근 직사각형 323"/>
          <p:cNvSpPr/>
          <p:nvPr/>
        </p:nvSpPr>
        <p:spPr>
          <a:xfrm>
            <a:off x="1619798" y="4869160"/>
            <a:ext cx="1944216" cy="1440160"/>
          </a:xfrm>
          <a:prstGeom prst="roundRect">
            <a:avLst>
              <a:gd name="adj" fmla="val 6446"/>
            </a:avLst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5" name="모서리가 둥근 직사각형 324"/>
          <p:cNvSpPr/>
          <p:nvPr/>
        </p:nvSpPr>
        <p:spPr>
          <a:xfrm>
            <a:off x="2699998" y="5013176"/>
            <a:ext cx="720000" cy="6780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6" name="모서리가 둥근 직사각형 325"/>
          <p:cNvSpPr/>
          <p:nvPr/>
        </p:nvSpPr>
        <p:spPr>
          <a:xfrm>
            <a:off x="1764101" y="5013289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27" name="모서리가 둥근 직사각형 326"/>
          <p:cNvSpPr/>
          <p:nvPr/>
        </p:nvSpPr>
        <p:spPr>
          <a:xfrm>
            <a:off x="1942025" y="501317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28" name="모서리가 둥근 직사각형 327"/>
          <p:cNvSpPr/>
          <p:nvPr/>
        </p:nvSpPr>
        <p:spPr>
          <a:xfrm>
            <a:off x="1763814" y="519121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29" name="모서리가 둥근 직사각형 328"/>
          <p:cNvSpPr/>
          <p:nvPr/>
        </p:nvSpPr>
        <p:spPr>
          <a:xfrm>
            <a:off x="1941738" y="519124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0" name="모서리가 둥근 직사각형 329"/>
          <p:cNvSpPr/>
          <p:nvPr/>
        </p:nvSpPr>
        <p:spPr>
          <a:xfrm>
            <a:off x="2119949" y="5013401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1" name="모서리가 둥근 직사각형 330"/>
          <p:cNvSpPr/>
          <p:nvPr/>
        </p:nvSpPr>
        <p:spPr>
          <a:xfrm>
            <a:off x="2297873" y="5013288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2" name="모서리가 둥근 직사각형 331"/>
          <p:cNvSpPr/>
          <p:nvPr/>
        </p:nvSpPr>
        <p:spPr>
          <a:xfrm>
            <a:off x="2119662" y="519132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3" name="모서리가 둥근 직사각형 332"/>
          <p:cNvSpPr/>
          <p:nvPr/>
        </p:nvSpPr>
        <p:spPr>
          <a:xfrm>
            <a:off x="2297586" y="519135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4" name="모서리가 둥근 직사각형 333"/>
          <p:cNvSpPr/>
          <p:nvPr/>
        </p:nvSpPr>
        <p:spPr>
          <a:xfrm>
            <a:off x="1764101" y="5369249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5" name="모서리가 둥근 직사각형 334"/>
          <p:cNvSpPr/>
          <p:nvPr/>
        </p:nvSpPr>
        <p:spPr>
          <a:xfrm>
            <a:off x="1942025" y="536913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6" name="모서리가 둥근 직사각형 335"/>
          <p:cNvSpPr/>
          <p:nvPr/>
        </p:nvSpPr>
        <p:spPr>
          <a:xfrm>
            <a:off x="1763814" y="554706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7" name="모서리가 둥근 직사각형 336"/>
          <p:cNvSpPr/>
          <p:nvPr/>
        </p:nvSpPr>
        <p:spPr>
          <a:xfrm>
            <a:off x="1941738" y="554709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8" name="모서리가 둥근 직사각형 337"/>
          <p:cNvSpPr/>
          <p:nvPr/>
        </p:nvSpPr>
        <p:spPr>
          <a:xfrm>
            <a:off x="2119949" y="5369361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9" name="모서리가 둥근 직사각형 338"/>
          <p:cNvSpPr/>
          <p:nvPr/>
        </p:nvSpPr>
        <p:spPr>
          <a:xfrm>
            <a:off x="2297873" y="5369248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40" name="모서리가 둥근 직사각형 339"/>
          <p:cNvSpPr/>
          <p:nvPr/>
        </p:nvSpPr>
        <p:spPr>
          <a:xfrm>
            <a:off x="2119662" y="554717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41" name="모서리가 둥근 직사각형 340"/>
          <p:cNvSpPr/>
          <p:nvPr/>
        </p:nvSpPr>
        <p:spPr>
          <a:xfrm>
            <a:off x="2297586" y="554720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42" name="모서리가 둥근 직사각형 341"/>
          <p:cNvSpPr/>
          <p:nvPr/>
        </p:nvSpPr>
        <p:spPr>
          <a:xfrm>
            <a:off x="1763854" y="5805264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43" name="모서리가 둥근 직사각형 342"/>
          <p:cNvSpPr/>
          <p:nvPr/>
        </p:nvSpPr>
        <p:spPr>
          <a:xfrm>
            <a:off x="2195902" y="5805264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44" name="모서리가 둥근 직사각형 343"/>
          <p:cNvSpPr/>
          <p:nvPr/>
        </p:nvSpPr>
        <p:spPr>
          <a:xfrm>
            <a:off x="2627950" y="5805264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45" name="모서리가 둥근 직사각형 344"/>
          <p:cNvSpPr/>
          <p:nvPr/>
        </p:nvSpPr>
        <p:spPr>
          <a:xfrm>
            <a:off x="3059998" y="5805264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46" name="TextBox 345"/>
          <p:cNvSpPr txBox="1"/>
          <p:nvPr/>
        </p:nvSpPr>
        <p:spPr>
          <a:xfrm rot="16200000">
            <a:off x="2242864" y="4283514"/>
            <a:ext cx="511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/>
              <a:t>...</a:t>
            </a:r>
            <a:endParaRPr lang="ko-KR" altLang="en-US" sz="2800" b="1" dirty="0"/>
          </a:p>
        </p:txBody>
      </p:sp>
      <p:sp>
        <p:nvSpPr>
          <p:cNvPr id="347" name="원통 346"/>
          <p:cNvSpPr/>
          <p:nvPr/>
        </p:nvSpPr>
        <p:spPr>
          <a:xfrm>
            <a:off x="4644065" y="1484784"/>
            <a:ext cx="1296144" cy="1007895"/>
          </a:xfrm>
          <a:prstGeom prst="can">
            <a:avLst>
              <a:gd name="adj" fmla="val 32560"/>
            </a:avLst>
          </a:prstGeom>
          <a:solidFill>
            <a:schemeClr val="accent4">
              <a:lumMod val="60000"/>
              <a:lumOff val="4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/>
              <a:t>88 TB</a:t>
            </a:r>
            <a:endParaRPr lang="ko-KR" altLang="en-US" sz="2400" dirty="0"/>
          </a:p>
        </p:txBody>
      </p:sp>
      <p:sp>
        <p:nvSpPr>
          <p:cNvPr id="348" name="모서리가 둥근 직사각형 347"/>
          <p:cNvSpPr/>
          <p:nvPr/>
        </p:nvSpPr>
        <p:spPr>
          <a:xfrm>
            <a:off x="6876336" y="3501035"/>
            <a:ext cx="936104" cy="504000"/>
          </a:xfrm>
          <a:prstGeom prst="roundRect">
            <a:avLst>
              <a:gd name="adj" fmla="val 6446"/>
            </a:avLst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모서리가 둥근 직사각형 84"/>
          <p:cNvSpPr/>
          <p:nvPr/>
        </p:nvSpPr>
        <p:spPr>
          <a:xfrm>
            <a:off x="7380392" y="3573056"/>
            <a:ext cx="360000" cy="360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모서리가 둥근 직사각형 85"/>
          <p:cNvSpPr/>
          <p:nvPr/>
        </p:nvSpPr>
        <p:spPr>
          <a:xfrm>
            <a:off x="6948344" y="3573016"/>
            <a:ext cx="360000" cy="360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869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시스템 구성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t>25</a:t>
            </a:fld>
            <a:endParaRPr lang="ko-KR" altLang="en-US"/>
          </a:p>
        </p:txBody>
      </p:sp>
      <p:cxnSp>
        <p:nvCxnSpPr>
          <p:cNvPr id="161" name="직선 연결선 160"/>
          <p:cNvCxnSpPr>
            <a:stCxn id="280" idx="3"/>
          </p:cNvCxnSpPr>
          <p:nvPr/>
        </p:nvCxnSpPr>
        <p:spPr>
          <a:xfrm>
            <a:off x="3564014" y="1916832"/>
            <a:ext cx="1152082" cy="1367998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/>
          <p:cNvCxnSpPr>
            <a:stCxn id="302" idx="3"/>
          </p:cNvCxnSpPr>
          <p:nvPr/>
        </p:nvCxnSpPr>
        <p:spPr>
          <a:xfrm>
            <a:off x="3564014" y="3501008"/>
            <a:ext cx="792042" cy="14400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/>
          <p:cNvCxnSpPr>
            <a:stCxn id="324" idx="3"/>
          </p:cNvCxnSpPr>
          <p:nvPr/>
        </p:nvCxnSpPr>
        <p:spPr>
          <a:xfrm flipV="1">
            <a:off x="3564014" y="4221088"/>
            <a:ext cx="1152082" cy="1368152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/>
          <p:cNvCxnSpPr>
            <a:stCxn id="347" idx="3"/>
          </p:cNvCxnSpPr>
          <p:nvPr/>
        </p:nvCxnSpPr>
        <p:spPr>
          <a:xfrm>
            <a:off x="5292137" y="2492679"/>
            <a:ext cx="0" cy="718258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왼쪽 중괄호 258"/>
          <p:cNvSpPr/>
          <p:nvPr/>
        </p:nvSpPr>
        <p:spPr>
          <a:xfrm>
            <a:off x="1259712" y="1916831"/>
            <a:ext cx="216000" cy="3672409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TextBox 259"/>
          <p:cNvSpPr txBox="1"/>
          <p:nvPr/>
        </p:nvSpPr>
        <p:spPr>
          <a:xfrm>
            <a:off x="342601" y="3152871"/>
            <a:ext cx="845103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400" dirty="0" smtClean="0"/>
              <a:t>계산</a:t>
            </a:r>
            <a:endParaRPr lang="en-US" altLang="ko-KR" sz="2400" dirty="0" smtClean="0"/>
          </a:p>
          <a:p>
            <a:pPr algn="ctr"/>
            <a:r>
              <a:rPr lang="ko-KR" altLang="en-US" sz="2400" dirty="0" err="1" smtClean="0"/>
              <a:t>노드</a:t>
            </a:r>
            <a:endParaRPr lang="en-US" altLang="ko-KR" sz="2400" dirty="0" smtClean="0"/>
          </a:p>
          <a:p>
            <a:pPr algn="ctr"/>
            <a:r>
              <a:rPr lang="en-US" altLang="ko-KR" sz="2400" dirty="0" smtClean="0"/>
              <a:t>56</a:t>
            </a:r>
            <a:r>
              <a:rPr lang="ko-KR" altLang="en-US" sz="2400" dirty="0" smtClean="0"/>
              <a:t>대</a:t>
            </a:r>
            <a:endParaRPr lang="ko-KR" altLang="en-US" sz="2400" dirty="0"/>
          </a:p>
        </p:txBody>
      </p:sp>
      <p:cxnSp>
        <p:nvCxnSpPr>
          <p:cNvPr id="273" name="직선 연결선 272"/>
          <p:cNvCxnSpPr>
            <a:endCxn id="348" idx="1"/>
          </p:cNvCxnSpPr>
          <p:nvPr/>
        </p:nvCxnSpPr>
        <p:spPr>
          <a:xfrm flipV="1">
            <a:off x="6228336" y="3753035"/>
            <a:ext cx="648000" cy="2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구름 278"/>
          <p:cNvSpPr/>
          <p:nvPr/>
        </p:nvSpPr>
        <p:spPr>
          <a:xfrm>
            <a:off x="4284048" y="3140943"/>
            <a:ext cx="2016178" cy="1224185"/>
          </a:xfrm>
          <a:prstGeom prst="cloud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 dirty="0" err="1"/>
              <a:t>InfiniBand</a:t>
            </a:r>
            <a:endParaRPr lang="en-US" altLang="ko-KR" sz="2000" dirty="0"/>
          </a:p>
        </p:txBody>
      </p:sp>
      <p:sp>
        <p:nvSpPr>
          <p:cNvPr id="280" name="모서리가 둥근 직사각형 279"/>
          <p:cNvSpPr/>
          <p:nvPr/>
        </p:nvSpPr>
        <p:spPr>
          <a:xfrm>
            <a:off x="1619798" y="1196752"/>
            <a:ext cx="1944216" cy="1440160"/>
          </a:xfrm>
          <a:prstGeom prst="roundRect">
            <a:avLst>
              <a:gd name="adj" fmla="val 6446"/>
            </a:avLst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모서리가 둥근 직사각형 280"/>
          <p:cNvSpPr/>
          <p:nvPr/>
        </p:nvSpPr>
        <p:spPr>
          <a:xfrm>
            <a:off x="2699998" y="1340768"/>
            <a:ext cx="720000" cy="6780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2" name="모서리가 둥근 직사각형 281"/>
          <p:cNvSpPr/>
          <p:nvPr/>
        </p:nvSpPr>
        <p:spPr>
          <a:xfrm>
            <a:off x="1764101" y="1340881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3" name="모서리가 둥근 직사각형 282"/>
          <p:cNvSpPr/>
          <p:nvPr/>
        </p:nvSpPr>
        <p:spPr>
          <a:xfrm>
            <a:off x="1942025" y="1340768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4" name="모서리가 둥근 직사각형 283"/>
          <p:cNvSpPr/>
          <p:nvPr/>
        </p:nvSpPr>
        <p:spPr>
          <a:xfrm>
            <a:off x="1763814" y="151880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5" name="모서리가 둥근 직사각형 284"/>
          <p:cNvSpPr/>
          <p:nvPr/>
        </p:nvSpPr>
        <p:spPr>
          <a:xfrm>
            <a:off x="1941738" y="151883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6" name="모서리가 둥근 직사각형 285"/>
          <p:cNvSpPr/>
          <p:nvPr/>
        </p:nvSpPr>
        <p:spPr>
          <a:xfrm>
            <a:off x="2119949" y="1340993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7" name="모서리가 둥근 직사각형 286"/>
          <p:cNvSpPr/>
          <p:nvPr/>
        </p:nvSpPr>
        <p:spPr>
          <a:xfrm>
            <a:off x="2297873" y="134088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8" name="모서리가 둥근 직사각형 287"/>
          <p:cNvSpPr/>
          <p:nvPr/>
        </p:nvSpPr>
        <p:spPr>
          <a:xfrm>
            <a:off x="2119662" y="151891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9" name="모서리가 둥근 직사각형 288"/>
          <p:cNvSpPr/>
          <p:nvPr/>
        </p:nvSpPr>
        <p:spPr>
          <a:xfrm>
            <a:off x="2297586" y="1518948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0" name="모서리가 둥근 직사각형 289"/>
          <p:cNvSpPr/>
          <p:nvPr/>
        </p:nvSpPr>
        <p:spPr>
          <a:xfrm>
            <a:off x="1764101" y="1696841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1" name="모서리가 둥근 직사각형 290"/>
          <p:cNvSpPr/>
          <p:nvPr/>
        </p:nvSpPr>
        <p:spPr>
          <a:xfrm>
            <a:off x="1942025" y="1696728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2" name="모서리가 둥근 직사각형 291"/>
          <p:cNvSpPr/>
          <p:nvPr/>
        </p:nvSpPr>
        <p:spPr>
          <a:xfrm>
            <a:off x="1763814" y="187465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3" name="모서리가 둥근 직사각형 292"/>
          <p:cNvSpPr/>
          <p:nvPr/>
        </p:nvSpPr>
        <p:spPr>
          <a:xfrm>
            <a:off x="1941738" y="187468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4" name="모서리가 둥근 직사각형 293"/>
          <p:cNvSpPr/>
          <p:nvPr/>
        </p:nvSpPr>
        <p:spPr>
          <a:xfrm>
            <a:off x="2119949" y="1696953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5" name="모서리가 둥근 직사각형 294"/>
          <p:cNvSpPr/>
          <p:nvPr/>
        </p:nvSpPr>
        <p:spPr>
          <a:xfrm>
            <a:off x="2297873" y="169684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6" name="모서리가 둥근 직사각형 295"/>
          <p:cNvSpPr/>
          <p:nvPr/>
        </p:nvSpPr>
        <p:spPr>
          <a:xfrm>
            <a:off x="2119662" y="187476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7" name="모서리가 둥근 직사각형 296"/>
          <p:cNvSpPr/>
          <p:nvPr/>
        </p:nvSpPr>
        <p:spPr>
          <a:xfrm>
            <a:off x="2297586" y="187479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8" name="모서리가 둥근 직사각형 297"/>
          <p:cNvSpPr/>
          <p:nvPr/>
        </p:nvSpPr>
        <p:spPr>
          <a:xfrm>
            <a:off x="1763854" y="2132856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99" name="모서리가 둥근 직사각형 298"/>
          <p:cNvSpPr/>
          <p:nvPr/>
        </p:nvSpPr>
        <p:spPr>
          <a:xfrm>
            <a:off x="2195902" y="2132856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00" name="모서리가 둥근 직사각형 299"/>
          <p:cNvSpPr/>
          <p:nvPr/>
        </p:nvSpPr>
        <p:spPr>
          <a:xfrm>
            <a:off x="2627950" y="2132856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01" name="모서리가 둥근 직사각형 300"/>
          <p:cNvSpPr/>
          <p:nvPr/>
        </p:nvSpPr>
        <p:spPr>
          <a:xfrm>
            <a:off x="3059998" y="2132856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02" name="모서리가 둥근 직사각형 301"/>
          <p:cNvSpPr/>
          <p:nvPr/>
        </p:nvSpPr>
        <p:spPr>
          <a:xfrm>
            <a:off x="1619798" y="2780928"/>
            <a:ext cx="1944216" cy="1440160"/>
          </a:xfrm>
          <a:prstGeom prst="roundRect">
            <a:avLst>
              <a:gd name="adj" fmla="val 6446"/>
            </a:avLst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3" name="모서리가 둥근 직사각형 302"/>
          <p:cNvSpPr/>
          <p:nvPr/>
        </p:nvSpPr>
        <p:spPr>
          <a:xfrm>
            <a:off x="2699998" y="2924944"/>
            <a:ext cx="720000" cy="6780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모서리가 둥근 직사각형 303"/>
          <p:cNvSpPr/>
          <p:nvPr/>
        </p:nvSpPr>
        <p:spPr>
          <a:xfrm>
            <a:off x="1764101" y="2925057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05" name="모서리가 둥근 직사각형 304"/>
          <p:cNvSpPr/>
          <p:nvPr/>
        </p:nvSpPr>
        <p:spPr>
          <a:xfrm>
            <a:off x="1942025" y="292494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06" name="모서리가 둥근 직사각형 305"/>
          <p:cNvSpPr/>
          <p:nvPr/>
        </p:nvSpPr>
        <p:spPr>
          <a:xfrm>
            <a:off x="1763814" y="310298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07" name="모서리가 둥근 직사각형 306"/>
          <p:cNvSpPr/>
          <p:nvPr/>
        </p:nvSpPr>
        <p:spPr>
          <a:xfrm>
            <a:off x="1941738" y="310301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08" name="모서리가 둥근 직사각형 307"/>
          <p:cNvSpPr/>
          <p:nvPr/>
        </p:nvSpPr>
        <p:spPr>
          <a:xfrm>
            <a:off x="2119949" y="2925169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09" name="모서리가 둥근 직사각형 308"/>
          <p:cNvSpPr/>
          <p:nvPr/>
        </p:nvSpPr>
        <p:spPr>
          <a:xfrm>
            <a:off x="2297873" y="292505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0" name="모서리가 둥근 직사각형 309"/>
          <p:cNvSpPr/>
          <p:nvPr/>
        </p:nvSpPr>
        <p:spPr>
          <a:xfrm>
            <a:off x="2119662" y="310309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1" name="모서리가 둥근 직사각형 310"/>
          <p:cNvSpPr/>
          <p:nvPr/>
        </p:nvSpPr>
        <p:spPr>
          <a:xfrm>
            <a:off x="2297586" y="310312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2" name="모서리가 둥근 직사각형 311"/>
          <p:cNvSpPr/>
          <p:nvPr/>
        </p:nvSpPr>
        <p:spPr>
          <a:xfrm>
            <a:off x="1764101" y="3281017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3" name="모서리가 둥근 직사각형 312"/>
          <p:cNvSpPr/>
          <p:nvPr/>
        </p:nvSpPr>
        <p:spPr>
          <a:xfrm>
            <a:off x="1942025" y="328090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4" name="모서리가 둥근 직사각형 313"/>
          <p:cNvSpPr/>
          <p:nvPr/>
        </p:nvSpPr>
        <p:spPr>
          <a:xfrm>
            <a:off x="1763814" y="3458828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5" name="모서리가 둥근 직사각형 314"/>
          <p:cNvSpPr/>
          <p:nvPr/>
        </p:nvSpPr>
        <p:spPr>
          <a:xfrm>
            <a:off x="1941738" y="345886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6" name="모서리가 둥근 직사각형 315"/>
          <p:cNvSpPr/>
          <p:nvPr/>
        </p:nvSpPr>
        <p:spPr>
          <a:xfrm>
            <a:off x="2119949" y="3281129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7" name="모서리가 둥근 직사각형 316"/>
          <p:cNvSpPr/>
          <p:nvPr/>
        </p:nvSpPr>
        <p:spPr>
          <a:xfrm>
            <a:off x="2297873" y="328101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8" name="모서리가 둥근 직사각형 317"/>
          <p:cNvSpPr/>
          <p:nvPr/>
        </p:nvSpPr>
        <p:spPr>
          <a:xfrm>
            <a:off x="2119662" y="345894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9" name="모서리가 둥근 직사각형 318"/>
          <p:cNvSpPr/>
          <p:nvPr/>
        </p:nvSpPr>
        <p:spPr>
          <a:xfrm>
            <a:off x="2297586" y="345897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20" name="모서리가 둥근 직사각형 319"/>
          <p:cNvSpPr/>
          <p:nvPr/>
        </p:nvSpPr>
        <p:spPr>
          <a:xfrm>
            <a:off x="1763854" y="3717032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21" name="모서리가 둥근 직사각형 320"/>
          <p:cNvSpPr/>
          <p:nvPr/>
        </p:nvSpPr>
        <p:spPr>
          <a:xfrm>
            <a:off x="2195902" y="3717032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22" name="모서리가 둥근 직사각형 321"/>
          <p:cNvSpPr/>
          <p:nvPr/>
        </p:nvSpPr>
        <p:spPr>
          <a:xfrm>
            <a:off x="2627950" y="3717032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23" name="모서리가 둥근 직사각형 322"/>
          <p:cNvSpPr/>
          <p:nvPr/>
        </p:nvSpPr>
        <p:spPr>
          <a:xfrm>
            <a:off x="3059998" y="3717032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24" name="모서리가 둥근 직사각형 323"/>
          <p:cNvSpPr/>
          <p:nvPr/>
        </p:nvSpPr>
        <p:spPr>
          <a:xfrm>
            <a:off x="1619798" y="4869160"/>
            <a:ext cx="1944216" cy="1440160"/>
          </a:xfrm>
          <a:prstGeom prst="roundRect">
            <a:avLst>
              <a:gd name="adj" fmla="val 6446"/>
            </a:avLst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5" name="모서리가 둥근 직사각형 324"/>
          <p:cNvSpPr/>
          <p:nvPr/>
        </p:nvSpPr>
        <p:spPr>
          <a:xfrm>
            <a:off x="2699998" y="5013176"/>
            <a:ext cx="720000" cy="6780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6" name="모서리가 둥근 직사각형 325"/>
          <p:cNvSpPr/>
          <p:nvPr/>
        </p:nvSpPr>
        <p:spPr>
          <a:xfrm>
            <a:off x="1764101" y="5013289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27" name="모서리가 둥근 직사각형 326"/>
          <p:cNvSpPr/>
          <p:nvPr/>
        </p:nvSpPr>
        <p:spPr>
          <a:xfrm>
            <a:off x="1942025" y="501317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28" name="모서리가 둥근 직사각형 327"/>
          <p:cNvSpPr/>
          <p:nvPr/>
        </p:nvSpPr>
        <p:spPr>
          <a:xfrm>
            <a:off x="1763814" y="519121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29" name="모서리가 둥근 직사각형 328"/>
          <p:cNvSpPr/>
          <p:nvPr/>
        </p:nvSpPr>
        <p:spPr>
          <a:xfrm>
            <a:off x="1941738" y="519124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0" name="모서리가 둥근 직사각형 329"/>
          <p:cNvSpPr/>
          <p:nvPr/>
        </p:nvSpPr>
        <p:spPr>
          <a:xfrm>
            <a:off x="2119949" y="5013401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1" name="모서리가 둥근 직사각형 330"/>
          <p:cNvSpPr/>
          <p:nvPr/>
        </p:nvSpPr>
        <p:spPr>
          <a:xfrm>
            <a:off x="2297873" y="5013288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2" name="모서리가 둥근 직사각형 331"/>
          <p:cNvSpPr/>
          <p:nvPr/>
        </p:nvSpPr>
        <p:spPr>
          <a:xfrm>
            <a:off x="2119662" y="519132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3" name="모서리가 둥근 직사각형 332"/>
          <p:cNvSpPr/>
          <p:nvPr/>
        </p:nvSpPr>
        <p:spPr>
          <a:xfrm>
            <a:off x="2297586" y="519135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4" name="모서리가 둥근 직사각형 333"/>
          <p:cNvSpPr/>
          <p:nvPr/>
        </p:nvSpPr>
        <p:spPr>
          <a:xfrm>
            <a:off x="1764101" y="5369249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5" name="모서리가 둥근 직사각형 334"/>
          <p:cNvSpPr/>
          <p:nvPr/>
        </p:nvSpPr>
        <p:spPr>
          <a:xfrm>
            <a:off x="1942025" y="536913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6" name="모서리가 둥근 직사각형 335"/>
          <p:cNvSpPr/>
          <p:nvPr/>
        </p:nvSpPr>
        <p:spPr>
          <a:xfrm>
            <a:off x="1763814" y="554706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7" name="모서리가 둥근 직사각형 336"/>
          <p:cNvSpPr/>
          <p:nvPr/>
        </p:nvSpPr>
        <p:spPr>
          <a:xfrm>
            <a:off x="1941738" y="554709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8" name="모서리가 둥근 직사각형 337"/>
          <p:cNvSpPr/>
          <p:nvPr/>
        </p:nvSpPr>
        <p:spPr>
          <a:xfrm>
            <a:off x="2119949" y="5369361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9" name="모서리가 둥근 직사각형 338"/>
          <p:cNvSpPr/>
          <p:nvPr/>
        </p:nvSpPr>
        <p:spPr>
          <a:xfrm>
            <a:off x="2297873" y="5369248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40" name="모서리가 둥근 직사각형 339"/>
          <p:cNvSpPr/>
          <p:nvPr/>
        </p:nvSpPr>
        <p:spPr>
          <a:xfrm>
            <a:off x="2119662" y="554717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41" name="모서리가 둥근 직사각형 340"/>
          <p:cNvSpPr/>
          <p:nvPr/>
        </p:nvSpPr>
        <p:spPr>
          <a:xfrm>
            <a:off x="2297586" y="554720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42" name="모서리가 둥근 직사각형 341"/>
          <p:cNvSpPr/>
          <p:nvPr/>
        </p:nvSpPr>
        <p:spPr>
          <a:xfrm>
            <a:off x="1763854" y="5805264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43" name="모서리가 둥근 직사각형 342"/>
          <p:cNvSpPr/>
          <p:nvPr/>
        </p:nvSpPr>
        <p:spPr>
          <a:xfrm>
            <a:off x="2195902" y="5805264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44" name="모서리가 둥근 직사각형 343"/>
          <p:cNvSpPr/>
          <p:nvPr/>
        </p:nvSpPr>
        <p:spPr>
          <a:xfrm>
            <a:off x="2627950" y="5805264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45" name="모서리가 둥근 직사각형 344"/>
          <p:cNvSpPr/>
          <p:nvPr/>
        </p:nvSpPr>
        <p:spPr>
          <a:xfrm>
            <a:off x="3059998" y="5805264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46" name="TextBox 345"/>
          <p:cNvSpPr txBox="1"/>
          <p:nvPr/>
        </p:nvSpPr>
        <p:spPr>
          <a:xfrm rot="16200000">
            <a:off x="2242864" y="4283514"/>
            <a:ext cx="511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/>
              <a:t>...</a:t>
            </a:r>
            <a:endParaRPr lang="ko-KR" altLang="en-US" sz="2800" b="1" dirty="0"/>
          </a:p>
        </p:txBody>
      </p:sp>
      <p:sp>
        <p:nvSpPr>
          <p:cNvPr id="347" name="원통 346"/>
          <p:cNvSpPr/>
          <p:nvPr/>
        </p:nvSpPr>
        <p:spPr>
          <a:xfrm>
            <a:off x="4644065" y="1484784"/>
            <a:ext cx="1296144" cy="1007895"/>
          </a:xfrm>
          <a:prstGeom prst="can">
            <a:avLst>
              <a:gd name="adj" fmla="val 32560"/>
            </a:avLst>
          </a:prstGeom>
          <a:solidFill>
            <a:schemeClr val="accent4">
              <a:lumMod val="60000"/>
              <a:lumOff val="4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/>
              <a:t>88 TB</a:t>
            </a:r>
            <a:endParaRPr lang="ko-KR" altLang="en-US" sz="2400" dirty="0"/>
          </a:p>
        </p:txBody>
      </p:sp>
      <p:sp>
        <p:nvSpPr>
          <p:cNvPr id="348" name="모서리가 둥근 직사각형 347"/>
          <p:cNvSpPr/>
          <p:nvPr/>
        </p:nvSpPr>
        <p:spPr>
          <a:xfrm>
            <a:off x="6876336" y="3501035"/>
            <a:ext cx="936104" cy="504000"/>
          </a:xfrm>
          <a:prstGeom prst="roundRect">
            <a:avLst>
              <a:gd name="adj" fmla="val 6446"/>
            </a:avLst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4" name="TextBox 353"/>
          <p:cNvSpPr txBox="1"/>
          <p:nvPr/>
        </p:nvSpPr>
        <p:spPr>
          <a:xfrm>
            <a:off x="6614861" y="3028890"/>
            <a:ext cx="1459054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ko-KR" altLang="en-US" sz="2000" dirty="0" smtClean="0"/>
              <a:t>로그인 </a:t>
            </a:r>
            <a:r>
              <a:rPr lang="ko-KR" altLang="en-US" sz="2000" dirty="0" err="1" smtClean="0"/>
              <a:t>노드</a:t>
            </a:r>
            <a:endParaRPr lang="ko-KR" altLang="en-US" sz="2000" dirty="0"/>
          </a:p>
        </p:txBody>
      </p:sp>
      <p:cxnSp>
        <p:nvCxnSpPr>
          <p:cNvPr id="356" name="직선 화살표 연결선 355"/>
          <p:cNvCxnSpPr>
            <a:endCxn id="348" idx="3"/>
          </p:cNvCxnSpPr>
          <p:nvPr/>
        </p:nvCxnSpPr>
        <p:spPr>
          <a:xfrm flipH="1" flipV="1">
            <a:off x="7812440" y="3753035"/>
            <a:ext cx="720000" cy="2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모서리가 둥근 직사각형 84"/>
          <p:cNvSpPr/>
          <p:nvPr/>
        </p:nvSpPr>
        <p:spPr>
          <a:xfrm>
            <a:off x="7380392" y="3573056"/>
            <a:ext cx="360000" cy="360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모서리가 둥근 직사각형 85"/>
          <p:cNvSpPr/>
          <p:nvPr/>
        </p:nvSpPr>
        <p:spPr>
          <a:xfrm>
            <a:off x="6948344" y="3573016"/>
            <a:ext cx="360000" cy="360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869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천둥 사용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t>26</a:t>
            </a:fld>
            <a:endParaRPr lang="ko-KR" altLang="en-US"/>
          </a:p>
        </p:txBody>
      </p:sp>
      <p:cxnSp>
        <p:nvCxnSpPr>
          <p:cNvPr id="161" name="직선 연결선 160"/>
          <p:cNvCxnSpPr>
            <a:stCxn id="280" idx="3"/>
          </p:cNvCxnSpPr>
          <p:nvPr/>
        </p:nvCxnSpPr>
        <p:spPr>
          <a:xfrm>
            <a:off x="3564014" y="1916832"/>
            <a:ext cx="1152082" cy="1367998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/>
          <p:cNvCxnSpPr>
            <a:stCxn id="302" idx="3"/>
          </p:cNvCxnSpPr>
          <p:nvPr/>
        </p:nvCxnSpPr>
        <p:spPr>
          <a:xfrm>
            <a:off x="3564014" y="3501008"/>
            <a:ext cx="792042" cy="14400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/>
          <p:cNvCxnSpPr>
            <a:stCxn id="324" idx="3"/>
          </p:cNvCxnSpPr>
          <p:nvPr/>
        </p:nvCxnSpPr>
        <p:spPr>
          <a:xfrm flipV="1">
            <a:off x="3564014" y="4221088"/>
            <a:ext cx="1152082" cy="1368152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/>
          <p:cNvCxnSpPr>
            <a:stCxn id="347" idx="3"/>
          </p:cNvCxnSpPr>
          <p:nvPr/>
        </p:nvCxnSpPr>
        <p:spPr>
          <a:xfrm>
            <a:off x="5292137" y="2492679"/>
            <a:ext cx="0" cy="718258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왼쪽 중괄호 258"/>
          <p:cNvSpPr/>
          <p:nvPr/>
        </p:nvSpPr>
        <p:spPr>
          <a:xfrm>
            <a:off x="1259712" y="1916831"/>
            <a:ext cx="216000" cy="3672409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TextBox 259"/>
          <p:cNvSpPr txBox="1"/>
          <p:nvPr/>
        </p:nvSpPr>
        <p:spPr>
          <a:xfrm>
            <a:off x="342601" y="3152871"/>
            <a:ext cx="845103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400" dirty="0"/>
              <a:t>계산</a:t>
            </a:r>
            <a:endParaRPr lang="en-US" altLang="ko-KR" sz="2400" dirty="0"/>
          </a:p>
          <a:p>
            <a:pPr algn="ctr"/>
            <a:r>
              <a:rPr lang="ko-KR" altLang="en-US" sz="2400" dirty="0" err="1"/>
              <a:t>노드</a:t>
            </a:r>
            <a:endParaRPr lang="en-US" altLang="ko-KR" sz="2400" dirty="0"/>
          </a:p>
          <a:p>
            <a:pPr algn="ctr"/>
            <a:r>
              <a:rPr lang="en-US" altLang="ko-KR" sz="2400" dirty="0"/>
              <a:t>56</a:t>
            </a:r>
            <a:r>
              <a:rPr lang="ko-KR" altLang="en-US" sz="2400" dirty="0"/>
              <a:t>대</a:t>
            </a:r>
          </a:p>
        </p:txBody>
      </p:sp>
      <p:cxnSp>
        <p:nvCxnSpPr>
          <p:cNvPr id="273" name="직선 연결선 272"/>
          <p:cNvCxnSpPr>
            <a:endCxn id="348" idx="1"/>
          </p:cNvCxnSpPr>
          <p:nvPr/>
        </p:nvCxnSpPr>
        <p:spPr>
          <a:xfrm flipV="1">
            <a:off x="6228336" y="3753035"/>
            <a:ext cx="648000" cy="2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구름 278"/>
          <p:cNvSpPr/>
          <p:nvPr/>
        </p:nvSpPr>
        <p:spPr>
          <a:xfrm>
            <a:off x="4284048" y="3140943"/>
            <a:ext cx="2016178" cy="1224185"/>
          </a:xfrm>
          <a:prstGeom prst="cloud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 dirty="0" err="1"/>
              <a:t>InfiniBand</a:t>
            </a:r>
            <a:endParaRPr lang="en-US" altLang="ko-KR" sz="2000" dirty="0"/>
          </a:p>
        </p:txBody>
      </p:sp>
      <p:sp>
        <p:nvSpPr>
          <p:cNvPr id="280" name="모서리가 둥근 직사각형 279"/>
          <p:cNvSpPr/>
          <p:nvPr/>
        </p:nvSpPr>
        <p:spPr>
          <a:xfrm>
            <a:off x="1619798" y="1196752"/>
            <a:ext cx="1944216" cy="1440160"/>
          </a:xfrm>
          <a:prstGeom prst="roundRect">
            <a:avLst>
              <a:gd name="adj" fmla="val 6446"/>
            </a:avLst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모서리가 둥근 직사각형 280"/>
          <p:cNvSpPr/>
          <p:nvPr/>
        </p:nvSpPr>
        <p:spPr>
          <a:xfrm>
            <a:off x="2699998" y="1340768"/>
            <a:ext cx="720000" cy="6780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2" name="모서리가 둥근 직사각형 281"/>
          <p:cNvSpPr/>
          <p:nvPr/>
        </p:nvSpPr>
        <p:spPr>
          <a:xfrm>
            <a:off x="1764101" y="1340881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3" name="모서리가 둥근 직사각형 282"/>
          <p:cNvSpPr/>
          <p:nvPr/>
        </p:nvSpPr>
        <p:spPr>
          <a:xfrm>
            <a:off x="1942025" y="1340768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4" name="모서리가 둥근 직사각형 283"/>
          <p:cNvSpPr/>
          <p:nvPr/>
        </p:nvSpPr>
        <p:spPr>
          <a:xfrm>
            <a:off x="1763814" y="151880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5" name="모서리가 둥근 직사각형 284"/>
          <p:cNvSpPr/>
          <p:nvPr/>
        </p:nvSpPr>
        <p:spPr>
          <a:xfrm>
            <a:off x="1941738" y="151883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6" name="모서리가 둥근 직사각형 285"/>
          <p:cNvSpPr/>
          <p:nvPr/>
        </p:nvSpPr>
        <p:spPr>
          <a:xfrm>
            <a:off x="2119949" y="1340993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7" name="모서리가 둥근 직사각형 286"/>
          <p:cNvSpPr/>
          <p:nvPr/>
        </p:nvSpPr>
        <p:spPr>
          <a:xfrm>
            <a:off x="2297873" y="134088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8" name="모서리가 둥근 직사각형 287"/>
          <p:cNvSpPr/>
          <p:nvPr/>
        </p:nvSpPr>
        <p:spPr>
          <a:xfrm>
            <a:off x="2119662" y="151891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9" name="모서리가 둥근 직사각형 288"/>
          <p:cNvSpPr/>
          <p:nvPr/>
        </p:nvSpPr>
        <p:spPr>
          <a:xfrm>
            <a:off x="2297586" y="1518948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0" name="모서리가 둥근 직사각형 289"/>
          <p:cNvSpPr/>
          <p:nvPr/>
        </p:nvSpPr>
        <p:spPr>
          <a:xfrm>
            <a:off x="1764101" y="1696841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1" name="모서리가 둥근 직사각형 290"/>
          <p:cNvSpPr/>
          <p:nvPr/>
        </p:nvSpPr>
        <p:spPr>
          <a:xfrm>
            <a:off x="1942025" y="1696728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2" name="모서리가 둥근 직사각형 291"/>
          <p:cNvSpPr/>
          <p:nvPr/>
        </p:nvSpPr>
        <p:spPr>
          <a:xfrm>
            <a:off x="1763814" y="187465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3" name="모서리가 둥근 직사각형 292"/>
          <p:cNvSpPr/>
          <p:nvPr/>
        </p:nvSpPr>
        <p:spPr>
          <a:xfrm>
            <a:off x="1941738" y="187468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4" name="모서리가 둥근 직사각형 293"/>
          <p:cNvSpPr/>
          <p:nvPr/>
        </p:nvSpPr>
        <p:spPr>
          <a:xfrm>
            <a:off x="2119949" y="1696953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5" name="모서리가 둥근 직사각형 294"/>
          <p:cNvSpPr/>
          <p:nvPr/>
        </p:nvSpPr>
        <p:spPr>
          <a:xfrm>
            <a:off x="2297873" y="169684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6" name="모서리가 둥근 직사각형 295"/>
          <p:cNvSpPr/>
          <p:nvPr/>
        </p:nvSpPr>
        <p:spPr>
          <a:xfrm>
            <a:off x="2119662" y="187476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7" name="모서리가 둥근 직사각형 296"/>
          <p:cNvSpPr/>
          <p:nvPr/>
        </p:nvSpPr>
        <p:spPr>
          <a:xfrm>
            <a:off x="2297586" y="187479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8" name="모서리가 둥근 직사각형 297"/>
          <p:cNvSpPr/>
          <p:nvPr/>
        </p:nvSpPr>
        <p:spPr>
          <a:xfrm>
            <a:off x="1763854" y="2132856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99" name="모서리가 둥근 직사각형 298"/>
          <p:cNvSpPr/>
          <p:nvPr/>
        </p:nvSpPr>
        <p:spPr>
          <a:xfrm>
            <a:off x="2195902" y="2132856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00" name="모서리가 둥근 직사각형 299"/>
          <p:cNvSpPr/>
          <p:nvPr/>
        </p:nvSpPr>
        <p:spPr>
          <a:xfrm>
            <a:off x="2627950" y="2132856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01" name="모서리가 둥근 직사각형 300"/>
          <p:cNvSpPr/>
          <p:nvPr/>
        </p:nvSpPr>
        <p:spPr>
          <a:xfrm>
            <a:off x="3059998" y="2132856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02" name="모서리가 둥근 직사각형 301"/>
          <p:cNvSpPr/>
          <p:nvPr/>
        </p:nvSpPr>
        <p:spPr>
          <a:xfrm>
            <a:off x="1619798" y="2780928"/>
            <a:ext cx="1944216" cy="1440160"/>
          </a:xfrm>
          <a:prstGeom prst="roundRect">
            <a:avLst>
              <a:gd name="adj" fmla="val 6446"/>
            </a:avLst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3" name="모서리가 둥근 직사각형 302"/>
          <p:cNvSpPr/>
          <p:nvPr/>
        </p:nvSpPr>
        <p:spPr>
          <a:xfrm>
            <a:off x="2699998" y="2924944"/>
            <a:ext cx="720000" cy="6780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모서리가 둥근 직사각형 303"/>
          <p:cNvSpPr/>
          <p:nvPr/>
        </p:nvSpPr>
        <p:spPr>
          <a:xfrm>
            <a:off x="1764101" y="2925057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05" name="모서리가 둥근 직사각형 304"/>
          <p:cNvSpPr/>
          <p:nvPr/>
        </p:nvSpPr>
        <p:spPr>
          <a:xfrm>
            <a:off x="1942025" y="292494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06" name="모서리가 둥근 직사각형 305"/>
          <p:cNvSpPr/>
          <p:nvPr/>
        </p:nvSpPr>
        <p:spPr>
          <a:xfrm>
            <a:off x="1763814" y="310298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07" name="모서리가 둥근 직사각형 306"/>
          <p:cNvSpPr/>
          <p:nvPr/>
        </p:nvSpPr>
        <p:spPr>
          <a:xfrm>
            <a:off x="1941738" y="310301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08" name="모서리가 둥근 직사각형 307"/>
          <p:cNvSpPr/>
          <p:nvPr/>
        </p:nvSpPr>
        <p:spPr>
          <a:xfrm>
            <a:off x="2119949" y="2925169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09" name="모서리가 둥근 직사각형 308"/>
          <p:cNvSpPr/>
          <p:nvPr/>
        </p:nvSpPr>
        <p:spPr>
          <a:xfrm>
            <a:off x="2297873" y="292505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0" name="모서리가 둥근 직사각형 309"/>
          <p:cNvSpPr/>
          <p:nvPr/>
        </p:nvSpPr>
        <p:spPr>
          <a:xfrm>
            <a:off x="2119662" y="310309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1" name="모서리가 둥근 직사각형 310"/>
          <p:cNvSpPr/>
          <p:nvPr/>
        </p:nvSpPr>
        <p:spPr>
          <a:xfrm>
            <a:off x="2297586" y="310312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2" name="모서리가 둥근 직사각형 311"/>
          <p:cNvSpPr/>
          <p:nvPr/>
        </p:nvSpPr>
        <p:spPr>
          <a:xfrm>
            <a:off x="1764101" y="3281017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3" name="모서리가 둥근 직사각형 312"/>
          <p:cNvSpPr/>
          <p:nvPr/>
        </p:nvSpPr>
        <p:spPr>
          <a:xfrm>
            <a:off x="1942025" y="328090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4" name="모서리가 둥근 직사각형 313"/>
          <p:cNvSpPr/>
          <p:nvPr/>
        </p:nvSpPr>
        <p:spPr>
          <a:xfrm>
            <a:off x="1763814" y="3458828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5" name="모서리가 둥근 직사각형 314"/>
          <p:cNvSpPr/>
          <p:nvPr/>
        </p:nvSpPr>
        <p:spPr>
          <a:xfrm>
            <a:off x="1941738" y="345886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6" name="모서리가 둥근 직사각형 315"/>
          <p:cNvSpPr/>
          <p:nvPr/>
        </p:nvSpPr>
        <p:spPr>
          <a:xfrm>
            <a:off x="2119949" y="3281129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7" name="모서리가 둥근 직사각형 316"/>
          <p:cNvSpPr/>
          <p:nvPr/>
        </p:nvSpPr>
        <p:spPr>
          <a:xfrm>
            <a:off x="2297873" y="328101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8" name="모서리가 둥근 직사각형 317"/>
          <p:cNvSpPr/>
          <p:nvPr/>
        </p:nvSpPr>
        <p:spPr>
          <a:xfrm>
            <a:off x="2119662" y="345894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9" name="모서리가 둥근 직사각형 318"/>
          <p:cNvSpPr/>
          <p:nvPr/>
        </p:nvSpPr>
        <p:spPr>
          <a:xfrm>
            <a:off x="2297586" y="345897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20" name="모서리가 둥근 직사각형 319"/>
          <p:cNvSpPr/>
          <p:nvPr/>
        </p:nvSpPr>
        <p:spPr>
          <a:xfrm>
            <a:off x="1763854" y="3717032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21" name="모서리가 둥근 직사각형 320"/>
          <p:cNvSpPr/>
          <p:nvPr/>
        </p:nvSpPr>
        <p:spPr>
          <a:xfrm>
            <a:off x="2195902" y="3717032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22" name="모서리가 둥근 직사각형 321"/>
          <p:cNvSpPr/>
          <p:nvPr/>
        </p:nvSpPr>
        <p:spPr>
          <a:xfrm>
            <a:off x="2627950" y="3717032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23" name="모서리가 둥근 직사각형 322"/>
          <p:cNvSpPr/>
          <p:nvPr/>
        </p:nvSpPr>
        <p:spPr>
          <a:xfrm>
            <a:off x="3059998" y="3717032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24" name="모서리가 둥근 직사각형 323"/>
          <p:cNvSpPr/>
          <p:nvPr/>
        </p:nvSpPr>
        <p:spPr>
          <a:xfrm>
            <a:off x="1619798" y="4869160"/>
            <a:ext cx="1944216" cy="1440160"/>
          </a:xfrm>
          <a:prstGeom prst="roundRect">
            <a:avLst>
              <a:gd name="adj" fmla="val 6446"/>
            </a:avLst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5" name="모서리가 둥근 직사각형 324"/>
          <p:cNvSpPr/>
          <p:nvPr/>
        </p:nvSpPr>
        <p:spPr>
          <a:xfrm>
            <a:off x="2699998" y="5013176"/>
            <a:ext cx="720000" cy="6780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6" name="모서리가 둥근 직사각형 325"/>
          <p:cNvSpPr/>
          <p:nvPr/>
        </p:nvSpPr>
        <p:spPr>
          <a:xfrm>
            <a:off x="1764101" y="5013289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27" name="모서리가 둥근 직사각형 326"/>
          <p:cNvSpPr/>
          <p:nvPr/>
        </p:nvSpPr>
        <p:spPr>
          <a:xfrm>
            <a:off x="1942025" y="501317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28" name="모서리가 둥근 직사각형 327"/>
          <p:cNvSpPr/>
          <p:nvPr/>
        </p:nvSpPr>
        <p:spPr>
          <a:xfrm>
            <a:off x="1763814" y="519121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29" name="모서리가 둥근 직사각형 328"/>
          <p:cNvSpPr/>
          <p:nvPr/>
        </p:nvSpPr>
        <p:spPr>
          <a:xfrm>
            <a:off x="1941738" y="519124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0" name="모서리가 둥근 직사각형 329"/>
          <p:cNvSpPr/>
          <p:nvPr/>
        </p:nvSpPr>
        <p:spPr>
          <a:xfrm>
            <a:off x="2119949" y="5013401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1" name="모서리가 둥근 직사각형 330"/>
          <p:cNvSpPr/>
          <p:nvPr/>
        </p:nvSpPr>
        <p:spPr>
          <a:xfrm>
            <a:off x="2297873" y="5013288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2" name="모서리가 둥근 직사각형 331"/>
          <p:cNvSpPr/>
          <p:nvPr/>
        </p:nvSpPr>
        <p:spPr>
          <a:xfrm>
            <a:off x="2119662" y="519132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3" name="모서리가 둥근 직사각형 332"/>
          <p:cNvSpPr/>
          <p:nvPr/>
        </p:nvSpPr>
        <p:spPr>
          <a:xfrm>
            <a:off x="2297586" y="519135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4" name="모서리가 둥근 직사각형 333"/>
          <p:cNvSpPr/>
          <p:nvPr/>
        </p:nvSpPr>
        <p:spPr>
          <a:xfrm>
            <a:off x="1764101" y="5369249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5" name="모서리가 둥근 직사각형 334"/>
          <p:cNvSpPr/>
          <p:nvPr/>
        </p:nvSpPr>
        <p:spPr>
          <a:xfrm>
            <a:off x="1942025" y="536913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6" name="모서리가 둥근 직사각형 335"/>
          <p:cNvSpPr/>
          <p:nvPr/>
        </p:nvSpPr>
        <p:spPr>
          <a:xfrm>
            <a:off x="1763814" y="554706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7" name="모서리가 둥근 직사각형 336"/>
          <p:cNvSpPr/>
          <p:nvPr/>
        </p:nvSpPr>
        <p:spPr>
          <a:xfrm>
            <a:off x="1941738" y="554709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8" name="모서리가 둥근 직사각형 337"/>
          <p:cNvSpPr/>
          <p:nvPr/>
        </p:nvSpPr>
        <p:spPr>
          <a:xfrm>
            <a:off x="2119949" y="5369361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9" name="모서리가 둥근 직사각형 338"/>
          <p:cNvSpPr/>
          <p:nvPr/>
        </p:nvSpPr>
        <p:spPr>
          <a:xfrm>
            <a:off x="2297873" y="5369248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40" name="모서리가 둥근 직사각형 339"/>
          <p:cNvSpPr/>
          <p:nvPr/>
        </p:nvSpPr>
        <p:spPr>
          <a:xfrm>
            <a:off x="2119662" y="554717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41" name="모서리가 둥근 직사각형 340"/>
          <p:cNvSpPr/>
          <p:nvPr/>
        </p:nvSpPr>
        <p:spPr>
          <a:xfrm>
            <a:off x="2297586" y="554720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42" name="모서리가 둥근 직사각형 341"/>
          <p:cNvSpPr/>
          <p:nvPr/>
        </p:nvSpPr>
        <p:spPr>
          <a:xfrm>
            <a:off x="1763854" y="5805264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43" name="모서리가 둥근 직사각형 342"/>
          <p:cNvSpPr/>
          <p:nvPr/>
        </p:nvSpPr>
        <p:spPr>
          <a:xfrm>
            <a:off x="2195902" y="5805264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44" name="모서리가 둥근 직사각형 343"/>
          <p:cNvSpPr/>
          <p:nvPr/>
        </p:nvSpPr>
        <p:spPr>
          <a:xfrm>
            <a:off x="2627950" y="5805264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45" name="모서리가 둥근 직사각형 344"/>
          <p:cNvSpPr/>
          <p:nvPr/>
        </p:nvSpPr>
        <p:spPr>
          <a:xfrm>
            <a:off x="3059998" y="5805264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46" name="TextBox 345"/>
          <p:cNvSpPr txBox="1"/>
          <p:nvPr/>
        </p:nvSpPr>
        <p:spPr>
          <a:xfrm rot="16200000">
            <a:off x="2242864" y="4283514"/>
            <a:ext cx="511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/>
              <a:t>...</a:t>
            </a:r>
            <a:endParaRPr lang="ko-KR" altLang="en-US" sz="2800" b="1" dirty="0"/>
          </a:p>
        </p:txBody>
      </p:sp>
      <p:sp>
        <p:nvSpPr>
          <p:cNvPr id="347" name="원통 346"/>
          <p:cNvSpPr/>
          <p:nvPr/>
        </p:nvSpPr>
        <p:spPr>
          <a:xfrm>
            <a:off x="4644065" y="1484784"/>
            <a:ext cx="1296144" cy="1007895"/>
          </a:xfrm>
          <a:prstGeom prst="can">
            <a:avLst>
              <a:gd name="adj" fmla="val 32560"/>
            </a:avLst>
          </a:prstGeom>
          <a:solidFill>
            <a:schemeClr val="accent4">
              <a:lumMod val="60000"/>
              <a:lumOff val="4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/>
              <a:t>88 TB</a:t>
            </a:r>
            <a:endParaRPr lang="ko-KR" altLang="en-US" sz="2400" dirty="0"/>
          </a:p>
        </p:txBody>
      </p:sp>
      <p:sp>
        <p:nvSpPr>
          <p:cNvPr id="348" name="모서리가 둥근 직사각형 347"/>
          <p:cNvSpPr/>
          <p:nvPr/>
        </p:nvSpPr>
        <p:spPr>
          <a:xfrm>
            <a:off x="6876336" y="3501035"/>
            <a:ext cx="936104" cy="504000"/>
          </a:xfrm>
          <a:prstGeom prst="roundRect">
            <a:avLst>
              <a:gd name="adj" fmla="val 6446"/>
            </a:avLst>
          </a:prstGeom>
          <a:solidFill>
            <a:schemeClr val="bg1"/>
          </a:solidFill>
          <a:ln w="762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4" name="TextBox 353"/>
          <p:cNvSpPr txBox="1"/>
          <p:nvPr/>
        </p:nvSpPr>
        <p:spPr>
          <a:xfrm>
            <a:off x="6614861" y="3028890"/>
            <a:ext cx="1459054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ko-KR" altLang="en-US" sz="2000" dirty="0" smtClean="0"/>
              <a:t>로그인 </a:t>
            </a:r>
            <a:r>
              <a:rPr lang="ko-KR" altLang="en-US" sz="2000" dirty="0" err="1" smtClean="0"/>
              <a:t>노드</a:t>
            </a:r>
            <a:endParaRPr lang="ko-KR" altLang="en-US" sz="2000" dirty="0"/>
          </a:p>
        </p:txBody>
      </p:sp>
      <p:sp>
        <p:nvSpPr>
          <p:cNvPr id="85" name="모서리가 둥근 직사각형 84"/>
          <p:cNvSpPr/>
          <p:nvPr/>
        </p:nvSpPr>
        <p:spPr>
          <a:xfrm>
            <a:off x="7380392" y="3573056"/>
            <a:ext cx="360000" cy="360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모서리가 둥근 직사각형 85"/>
          <p:cNvSpPr/>
          <p:nvPr/>
        </p:nvSpPr>
        <p:spPr>
          <a:xfrm>
            <a:off x="6948344" y="3573016"/>
            <a:ext cx="360000" cy="360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56176" y="4077072"/>
            <a:ext cx="2619628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b="1" dirty="0" smtClean="0">
                <a:solidFill>
                  <a:schemeClr val="accent2"/>
                </a:solidFill>
              </a:rPr>
              <a:t>프로그램 작성</a:t>
            </a:r>
            <a:r>
              <a:rPr lang="en-US" altLang="ko-KR" b="1" dirty="0" smtClean="0">
                <a:solidFill>
                  <a:schemeClr val="accent2"/>
                </a:solidFill>
              </a:rPr>
              <a:t>, </a:t>
            </a:r>
            <a:r>
              <a:rPr lang="ko-KR" altLang="en-US" b="1" dirty="0" smtClean="0">
                <a:solidFill>
                  <a:schemeClr val="accent2"/>
                </a:solidFill>
              </a:rPr>
              <a:t>컴파일</a:t>
            </a:r>
            <a:endParaRPr lang="en-US" altLang="ko-KR" b="1" dirty="0" smtClean="0">
              <a:solidFill>
                <a:schemeClr val="accent2"/>
              </a:solidFill>
            </a:endParaRPr>
          </a:p>
          <a:p>
            <a:pPr marL="285750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b="1" dirty="0" smtClean="0">
                <a:solidFill>
                  <a:schemeClr val="accent2"/>
                </a:solidFill>
              </a:rPr>
              <a:t>파일 업로드</a:t>
            </a:r>
            <a:r>
              <a:rPr lang="en-US" altLang="ko-KR" b="1" dirty="0" smtClean="0">
                <a:solidFill>
                  <a:schemeClr val="accent2"/>
                </a:solidFill>
              </a:rPr>
              <a:t>, </a:t>
            </a:r>
            <a:r>
              <a:rPr lang="ko-KR" altLang="en-US" b="1" dirty="0" smtClean="0">
                <a:solidFill>
                  <a:schemeClr val="accent2"/>
                </a:solidFill>
              </a:rPr>
              <a:t>다운로드</a:t>
            </a:r>
            <a:endParaRPr lang="en-US" altLang="ko-KR" b="1" dirty="0" smtClean="0">
              <a:solidFill>
                <a:schemeClr val="accent2"/>
              </a:solidFill>
            </a:endParaRPr>
          </a:p>
          <a:p>
            <a:pPr marL="285750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b="1" dirty="0" smtClean="0">
                <a:solidFill>
                  <a:schemeClr val="accent2"/>
                </a:solidFill>
              </a:rPr>
              <a:t>간단한 프로그램 실행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22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천둥 사용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t>27</a:t>
            </a:fld>
            <a:endParaRPr lang="ko-KR" altLang="en-US"/>
          </a:p>
        </p:txBody>
      </p:sp>
      <p:cxnSp>
        <p:nvCxnSpPr>
          <p:cNvPr id="161" name="직선 연결선 160"/>
          <p:cNvCxnSpPr>
            <a:stCxn id="280" idx="3"/>
          </p:cNvCxnSpPr>
          <p:nvPr/>
        </p:nvCxnSpPr>
        <p:spPr>
          <a:xfrm>
            <a:off x="3564014" y="1916832"/>
            <a:ext cx="1152082" cy="1367998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/>
          <p:cNvCxnSpPr>
            <a:stCxn id="302" idx="3"/>
          </p:cNvCxnSpPr>
          <p:nvPr/>
        </p:nvCxnSpPr>
        <p:spPr>
          <a:xfrm>
            <a:off x="3564014" y="3501008"/>
            <a:ext cx="792042" cy="14400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/>
          <p:cNvCxnSpPr>
            <a:stCxn id="324" idx="3"/>
          </p:cNvCxnSpPr>
          <p:nvPr/>
        </p:nvCxnSpPr>
        <p:spPr>
          <a:xfrm flipV="1">
            <a:off x="3564014" y="4221088"/>
            <a:ext cx="1152082" cy="1368152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/>
          <p:cNvCxnSpPr>
            <a:stCxn id="347" idx="3"/>
          </p:cNvCxnSpPr>
          <p:nvPr/>
        </p:nvCxnSpPr>
        <p:spPr>
          <a:xfrm>
            <a:off x="5292137" y="2492679"/>
            <a:ext cx="0" cy="718258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왼쪽 중괄호 258"/>
          <p:cNvSpPr/>
          <p:nvPr/>
        </p:nvSpPr>
        <p:spPr>
          <a:xfrm>
            <a:off x="1259712" y="1916831"/>
            <a:ext cx="216000" cy="3672409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TextBox 259"/>
          <p:cNvSpPr txBox="1"/>
          <p:nvPr/>
        </p:nvSpPr>
        <p:spPr>
          <a:xfrm>
            <a:off x="342601" y="3152871"/>
            <a:ext cx="845103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400" dirty="0"/>
              <a:t>계산</a:t>
            </a:r>
            <a:endParaRPr lang="en-US" altLang="ko-KR" sz="2400" dirty="0"/>
          </a:p>
          <a:p>
            <a:pPr algn="ctr"/>
            <a:r>
              <a:rPr lang="ko-KR" altLang="en-US" sz="2400" dirty="0" err="1"/>
              <a:t>노드</a:t>
            </a:r>
            <a:endParaRPr lang="en-US" altLang="ko-KR" sz="2400" dirty="0"/>
          </a:p>
          <a:p>
            <a:pPr algn="ctr"/>
            <a:r>
              <a:rPr lang="en-US" altLang="ko-KR" sz="2400" dirty="0"/>
              <a:t>56</a:t>
            </a:r>
            <a:r>
              <a:rPr lang="ko-KR" altLang="en-US" sz="2400" dirty="0"/>
              <a:t>대</a:t>
            </a:r>
          </a:p>
        </p:txBody>
      </p:sp>
      <p:cxnSp>
        <p:nvCxnSpPr>
          <p:cNvPr id="273" name="직선 연결선 272"/>
          <p:cNvCxnSpPr>
            <a:endCxn id="348" idx="1"/>
          </p:cNvCxnSpPr>
          <p:nvPr/>
        </p:nvCxnSpPr>
        <p:spPr>
          <a:xfrm flipV="1">
            <a:off x="6228336" y="3753035"/>
            <a:ext cx="648000" cy="2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구름 278"/>
          <p:cNvSpPr/>
          <p:nvPr/>
        </p:nvSpPr>
        <p:spPr>
          <a:xfrm>
            <a:off x="4284048" y="3140943"/>
            <a:ext cx="2016178" cy="1224185"/>
          </a:xfrm>
          <a:prstGeom prst="cloud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 dirty="0" err="1"/>
              <a:t>InfiniBand</a:t>
            </a:r>
            <a:endParaRPr lang="en-US" altLang="ko-KR" sz="2000" dirty="0"/>
          </a:p>
        </p:txBody>
      </p:sp>
      <p:sp>
        <p:nvSpPr>
          <p:cNvPr id="280" name="모서리가 둥근 직사각형 279"/>
          <p:cNvSpPr/>
          <p:nvPr/>
        </p:nvSpPr>
        <p:spPr>
          <a:xfrm>
            <a:off x="1619798" y="1196752"/>
            <a:ext cx="1944216" cy="1440160"/>
          </a:xfrm>
          <a:prstGeom prst="roundRect">
            <a:avLst>
              <a:gd name="adj" fmla="val 6446"/>
            </a:avLst>
          </a:prstGeom>
          <a:ln w="762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모서리가 둥근 직사각형 280"/>
          <p:cNvSpPr/>
          <p:nvPr/>
        </p:nvSpPr>
        <p:spPr>
          <a:xfrm>
            <a:off x="2699998" y="1340768"/>
            <a:ext cx="720000" cy="6780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2" name="모서리가 둥근 직사각형 281"/>
          <p:cNvSpPr/>
          <p:nvPr/>
        </p:nvSpPr>
        <p:spPr>
          <a:xfrm>
            <a:off x="1764101" y="1340881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3" name="모서리가 둥근 직사각형 282"/>
          <p:cNvSpPr/>
          <p:nvPr/>
        </p:nvSpPr>
        <p:spPr>
          <a:xfrm>
            <a:off x="1942025" y="1340768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4" name="모서리가 둥근 직사각형 283"/>
          <p:cNvSpPr/>
          <p:nvPr/>
        </p:nvSpPr>
        <p:spPr>
          <a:xfrm>
            <a:off x="1763814" y="151880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5" name="모서리가 둥근 직사각형 284"/>
          <p:cNvSpPr/>
          <p:nvPr/>
        </p:nvSpPr>
        <p:spPr>
          <a:xfrm>
            <a:off x="1941738" y="151883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6" name="모서리가 둥근 직사각형 285"/>
          <p:cNvSpPr/>
          <p:nvPr/>
        </p:nvSpPr>
        <p:spPr>
          <a:xfrm>
            <a:off x="2119949" y="1340993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7" name="모서리가 둥근 직사각형 286"/>
          <p:cNvSpPr/>
          <p:nvPr/>
        </p:nvSpPr>
        <p:spPr>
          <a:xfrm>
            <a:off x="2297873" y="134088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8" name="모서리가 둥근 직사각형 287"/>
          <p:cNvSpPr/>
          <p:nvPr/>
        </p:nvSpPr>
        <p:spPr>
          <a:xfrm>
            <a:off x="2119662" y="151891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9" name="모서리가 둥근 직사각형 288"/>
          <p:cNvSpPr/>
          <p:nvPr/>
        </p:nvSpPr>
        <p:spPr>
          <a:xfrm>
            <a:off x="2297586" y="1518948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0" name="모서리가 둥근 직사각형 289"/>
          <p:cNvSpPr/>
          <p:nvPr/>
        </p:nvSpPr>
        <p:spPr>
          <a:xfrm>
            <a:off x="1764101" y="1696841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1" name="모서리가 둥근 직사각형 290"/>
          <p:cNvSpPr/>
          <p:nvPr/>
        </p:nvSpPr>
        <p:spPr>
          <a:xfrm>
            <a:off x="1942025" y="1696728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2" name="모서리가 둥근 직사각형 291"/>
          <p:cNvSpPr/>
          <p:nvPr/>
        </p:nvSpPr>
        <p:spPr>
          <a:xfrm>
            <a:off x="1763814" y="187465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3" name="모서리가 둥근 직사각형 292"/>
          <p:cNvSpPr/>
          <p:nvPr/>
        </p:nvSpPr>
        <p:spPr>
          <a:xfrm>
            <a:off x="1941738" y="187468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4" name="모서리가 둥근 직사각형 293"/>
          <p:cNvSpPr/>
          <p:nvPr/>
        </p:nvSpPr>
        <p:spPr>
          <a:xfrm>
            <a:off x="2119949" y="1696953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5" name="모서리가 둥근 직사각형 294"/>
          <p:cNvSpPr/>
          <p:nvPr/>
        </p:nvSpPr>
        <p:spPr>
          <a:xfrm>
            <a:off x="2297873" y="169684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6" name="모서리가 둥근 직사각형 295"/>
          <p:cNvSpPr/>
          <p:nvPr/>
        </p:nvSpPr>
        <p:spPr>
          <a:xfrm>
            <a:off x="2119662" y="187476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7" name="모서리가 둥근 직사각형 296"/>
          <p:cNvSpPr/>
          <p:nvPr/>
        </p:nvSpPr>
        <p:spPr>
          <a:xfrm>
            <a:off x="2297586" y="187479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8" name="모서리가 둥근 직사각형 297"/>
          <p:cNvSpPr/>
          <p:nvPr/>
        </p:nvSpPr>
        <p:spPr>
          <a:xfrm>
            <a:off x="1763854" y="2132856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99" name="모서리가 둥근 직사각형 298"/>
          <p:cNvSpPr/>
          <p:nvPr/>
        </p:nvSpPr>
        <p:spPr>
          <a:xfrm>
            <a:off x="2195902" y="2132856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00" name="모서리가 둥근 직사각형 299"/>
          <p:cNvSpPr/>
          <p:nvPr/>
        </p:nvSpPr>
        <p:spPr>
          <a:xfrm>
            <a:off x="2627950" y="2132856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01" name="모서리가 둥근 직사각형 300"/>
          <p:cNvSpPr/>
          <p:nvPr/>
        </p:nvSpPr>
        <p:spPr>
          <a:xfrm>
            <a:off x="3059998" y="2132856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02" name="모서리가 둥근 직사각형 301"/>
          <p:cNvSpPr/>
          <p:nvPr/>
        </p:nvSpPr>
        <p:spPr>
          <a:xfrm>
            <a:off x="1619798" y="2780928"/>
            <a:ext cx="1944216" cy="1440160"/>
          </a:xfrm>
          <a:prstGeom prst="roundRect">
            <a:avLst>
              <a:gd name="adj" fmla="val 6446"/>
            </a:avLst>
          </a:prstGeom>
          <a:ln w="762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3" name="모서리가 둥근 직사각형 302"/>
          <p:cNvSpPr/>
          <p:nvPr/>
        </p:nvSpPr>
        <p:spPr>
          <a:xfrm>
            <a:off x="2699998" y="2924944"/>
            <a:ext cx="720000" cy="6780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모서리가 둥근 직사각형 303"/>
          <p:cNvSpPr/>
          <p:nvPr/>
        </p:nvSpPr>
        <p:spPr>
          <a:xfrm>
            <a:off x="1764101" y="2925057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05" name="모서리가 둥근 직사각형 304"/>
          <p:cNvSpPr/>
          <p:nvPr/>
        </p:nvSpPr>
        <p:spPr>
          <a:xfrm>
            <a:off x="1942025" y="292494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06" name="모서리가 둥근 직사각형 305"/>
          <p:cNvSpPr/>
          <p:nvPr/>
        </p:nvSpPr>
        <p:spPr>
          <a:xfrm>
            <a:off x="1763814" y="310298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07" name="모서리가 둥근 직사각형 306"/>
          <p:cNvSpPr/>
          <p:nvPr/>
        </p:nvSpPr>
        <p:spPr>
          <a:xfrm>
            <a:off x="1941738" y="310301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08" name="모서리가 둥근 직사각형 307"/>
          <p:cNvSpPr/>
          <p:nvPr/>
        </p:nvSpPr>
        <p:spPr>
          <a:xfrm>
            <a:off x="2119949" y="2925169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09" name="모서리가 둥근 직사각형 308"/>
          <p:cNvSpPr/>
          <p:nvPr/>
        </p:nvSpPr>
        <p:spPr>
          <a:xfrm>
            <a:off x="2297873" y="292505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0" name="모서리가 둥근 직사각형 309"/>
          <p:cNvSpPr/>
          <p:nvPr/>
        </p:nvSpPr>
        <p:spPr>
          <a:xfrm>
            <a:off x="2119662" y="310309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1" name="모서리가 둥근 직사각형 310"/>
          <p:cNvSpPr/>
          <p:nvPr/>
        </p:nvSpPr>
        <p:spPr>
          <a:xfrm>
            <a:off x="2297586" y="310312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2" name="모서리가 둥근 직사각형 311"/>
          <p:cNvSpPr/>
          <p:nvPr/>
        </p:nvSpPr>
        <p:spPr>
          <a:xfrm>
            <a:off x="1764101" y="3281017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3" name="모서리가 둥근 직사각형 312"/>
          <p:cNvSpPr/>
          <p:nvPr/>
        </p:nvSpPr>
        <p:spPr>
          <a:xfrm>
            <a:off x="1942025" y="328090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4" name="모서리가 둥근 직사각형 313"/>
          <p:cNvSpPr/>
          <p:nvPr/>
        </p:nvSpPr>
        <p:spPr>
          <a:xfrm>
            <a:off x="1763814" y="3458828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5" name="모서리가 둥근 직사각형 314"/>
          <p:cNvSpPr/>
          <p:nvPr/>
        </p:nvSpPr>
        <p:spPr>
          <a:xfrm>
            <a:off x="1941738" y="345886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6" name="모서리가 둥근 직사각형 315"/>
          <p:cNvSpPr/>
          <p:nvPr/>
        </p:nvSpPr>
        <p:spPr>
          <a:xfrm>
            <a:off x="2119949" y="3281129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7" name="모서리가 둥근 직사각형 316"/>
          <p:cNvSpPr/>
          <p:nvPr/>
        </p:nvSpPr>
        <p:spPr>
          <a:xfrm>
            <a:off x="2297873" y="328101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8" name="모서리가 둥근 직사각형 317"/>
          <p:cNvSpPr/>
          <p:nvPr/>
        </p:nvSpPr>
        <p:spPr>
          <a:xfrm>
            <a:off x="2119662" y="345894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9" name="모서리가 둥근 직사각형 318"/>
          <p:cNvSpPr/>
          <p:nvPr/>
        </p:nvSpPr>
        <p:spPr>
          <a:xfrm>
            <a:off x="2297586" y="345897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20" name="모서리가 둥근 직사각형 319"/>
          <p:cNvSpPr/>
          <p:nvPr/>
        </p:nvSpPr>
        <p:spPr>
          <a:xfrm>
            <a:off x="1763854" y="3717032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21" name="모서리가 둥근 직사각형 320"/>
          <p:cNvSpPr/>
          <p:nvPr/>
        </p:nvSpPr>
        <p:spPr>
          <a:xfrm>
            <a:off x="2195902" y="3717032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22" name="모서리가 둥근 직사각형 321"/>
          <p:cNvSpPr/>
          <p:nvPr/>
        </p:nvSpPr>
        <p:spPr>
          <a:xfrm>
            <a:off x="2627950" y="3717032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23" name="모서리가 둥근 직사각형 322"/>
          <p:cNvSpPr/>
          <p:nvPr/>
        </p:nvSpPr>
        <p:spPr>
          <a:xfrm>
            <a:off x="3059998" y="3717032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24" name="모서리가 둥근 직사각형 323"/>
          <p:cNvSpPr/>
          <p:nvPr/>
        </p:nvSpPr>
        <p:spPr>
          <a:xfrm>
            <a:off x="1619798" y="4869160"/>
            <a:ext cx="1944216" cy="1440160"/>
          </a:xfrm>
          <a:prstGeom prst="roundRect">
            <a:avLst>
              <a:gd name="adj" fmla="val 6446"/>
            </a:avLst>
          </a:prstGeom>
          <a:ln w="76200"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5" name="모서리가 둥근 직사각형 324"/>
          <p:cNvSpPr/>
          <p:nvPr/>
        </p:nvSpPr>
        <p:spPr>
          <a:xfrm>
            <a:off x="2699998" y="5013176"/>
            <a:ext cx="720000" cy="6780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6" name="모서리가 둥근 직사각형 325"/>
          <p:cNvSpPr/>
          <p:nvPr/>
        </p:nvSpPr>
        <p:spPr>
          <a:xfrm>
            <a:off x="1764101" y="5013289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27" name="모서리가 둥근 직사각형 326"/>
          <p:cNvSpPr/>
          <p:nvPr/>
        </p:nvSpPr>
        <p:spPr>
          <a:xfrm>
            <a:off x="1942025" y="501317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28" name="모서리가 둥근 직사각형 327"/>
          <p:cNvSpPr/>
          <p:nvPr/>
        </p:nvSpPr>
        <p:spPr>
          <a:xfrm>
            <a:off x="1763814" y="519121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29" name="모서리가 둥근 직사각형 328"/>
          <p:cNvSpPr/>
          <p:nvPr/>
        </p:nvSpPr>
        <p:spPr>
          <a:xfrm>
            <a:off x="1941738" y="519124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0" name="모서리가 둥근 직사각형 329"/>
          <p:cNvSpPr/>
          <p:nvPr/>
        </p:nvSpPr>
        <p:spPr>
          <a:xfrm>
            <a:off x="2119949" y="5013401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1" name="모서리가 둥근 직사각형 330"/>
          <p:cNvSpPr/>
          <p:nvPr/>
        </p:nvSpPr>
        <p:spPr>
          <a:xfrm>
            <a:off x="2297873" y="5013288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2" name="모서리가 둥근 직사각형 331"/>
          <p:cNvSpPr/>
          <p:nvPr/>
        </p:nvSpPr>
        <p:spPr>
          <a:xfrm>
            <a:off x="2119662" y="519132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3" name="모서리가 둥근 직사각형 332"/>
          <p:cNvSpPr/>
          <p:nvPr/>
        </p:nvSpPr>
        <p:spPr>
          <a:xfrm>
            <a:off x="2297586" y="519135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4" name="모서리가 둥근 직사각형 333"/>
          <p:cNvSpPr/>
          <p:nvPr/>
        </p:nvSpPr>
        <p:spPr>
          <a:xfrm>
            <a:off x="1764101" y="5369249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5" name="모서리가 둥근 직사각형 334"/>
          <p:cNvSpPr/>
          <p:nvPr/>
        </p:nvSpPr>
        <p:spPr>
          <a:xfrm>
            <a:off x="1942025" y="536913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6" name="모서리가 둥근 직사각형 335"/>
          <p:cNvSpPr/>
          <p:nvPr/>
        </p:nvSpPr>
        <p:spPr>
          <a:xfrm>
            <a:off x="1763814" y="554706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7" name="모서리가 둥근 직사각형 336"/>
          <p:cNvSpPr/>
          <p:nvPr/>
        </p:nvSpPr>
        <p:spPr>
          <a:xfrm>
            <a:off x="1941738" y="554709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8" name="모서리가 둥근 직사각형 337"/>
          <p:cNvSpPr/>
          <p:nvPr/>
        </p:nvSpPr>
        <p:spPr>
          <a:xfrm>
            <a:off x="2119949" y="5369361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9" name="모서리가 둥근 직사각형 338"/>
          <p:cNvSpPr/>
          <p:nvPr/>
        </p:nvSpPr>
        <p:spPr>
          <a:xfrm>
            <a:off x="2297873" y="5369248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40" name="모서리가 둥근 직사각형 339"/>
          <p:cNvSpPr/>
          <p:nvPr/>
        </p:nvSpPr>
        <p:spPr>
          <a:xfrm>
            <a:off x="2119662" y="554717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41" name="모서리가 둥근 직사각형 340"/>
          <p:cNvSpPr/>
          <p:nvPr/>
        </p:nvSpPr>
        <p:spPr>
          <a:xfrm>
            <a:off x="2297586" y="554720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42" name="모서리가 둥근 직사각형 341"/>
          <p:cNvSpPr/>
          <p:nvPr/>
        </p:nvSpPr>
        <p:spPr>
          <a:xfrm>
            <a:off x="1763854" y="5805264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43" name="모서리가 둥근 직사각형 342"/>
          <p:cNvSpPr/>
          <p:nvPr/>
        </p:nvSpPr>
        <p:spPr>
          <a:xfrm>
            <a:off x="2195902" y="5805264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44" name="모서리가 둥근 직사각형 343"/>
          <p:cNvSpPr/>
          <p:nvPr/>
        </p:nvSpPr>
        <p:spPr>
          <a:xfrm>
            <a:off x="2627950" y="5805264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45" name="모서리가 둥근 직사각형 344"/>
          <p:cNvSpPr/>
          <p:nvPr/>
        </p:nvSpPr>
        <p:spPr>
          <a:xfrm>
            <a:off x="3059998" y="5805264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46" name="TextBox 345"/>
          <p:cNvSpPr txBox="1"/>
          <p:nvPr/>
        </p:nvSpPr>
        <p:spPr>
          <a:xfrm rot="16200000">
            <a:off x="2242864" y="4283514"/>
            <a:ext cx="511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/>
              <a:t>...</a:t>
            </a:r>
            <a:endParaRPr lang="ko-KR" altLang="en-US" sz="2800" b="1" dirty="0"/>
          </a:p>
        </p:txBody>
      </p:sp>
      <p:sp>
        <p:nvSpPr>
          <p:cNvPr id="347" name="원통 346"/>
          <p:cNvSpPr/>
          <p:nvPr/>
        </p:nvSpPr>
        <p:spPr>
          <a:xfrm>
            <a:off x="4644065" y="1484784"/>
            <a:ext cx="1296144" cy="1007895"/>
          </a:xfrm>
          <a:prstGeom prst="can">
            <a:avLst>
              <a:gd name="adj" fmla="val 32560"/>
            </a:avLst>
          </a:prstGeom>
          <a:solidFill>
            <a:schemeClr val="accent4">
              <a:lumMod val="60000"/>
              <a:lumOff val="4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/>
              <a:t>88 TB</a:t>
            </a:r>
            <a:endParaRPr lang="ko-KR" altLang="en-US" sz="2400" dirty="0"/>
          </a:p>
        </p:txBody>
      </p:sp>
      <p:sp>
        <p:nvSpPr>
          <p:cNvPr id="348" name="모서리가 둥근 직사각형 347"/>
          <p:cNvSpPr/>
          <p:nvPr/>
        </p:nvSpPr>
        <p:spPr>
          <a:xfrm>
            <a:off x="6876336" y="3501035"/>
            <a:ext cx="936104" cy="504000"/>
          </a:xfrm>
          <a:prstGeom prst="roundRect">
            <a:avLst>
              <a:gd name="adj" fmla="val 6446"/>
            </a:avLst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4" name="TextBox 353"/>
          <p:cNvSpPr txBox="1"/>
          <p:nvPr/>
        </p:nvSpPr>
        <p:spPr>
          <a:xfrm>
            <a:off x="6614861" y="3028890"/>
            <a:ext cx="1459054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ko-KR" altLang="en-US" sz="2000" dirty="0" smtClean="0"/>
              <a:t>로그인 </a:t>
            </a:r>
            <a:r>
              <a:rPr lang="ko-KR" altLang="en-US" sz="2000" dirty="0" err="1" smtClean="0"/>
              <a:t>노드</a:t>
            </a:r>
            <a:endParaRPr lang="ko-KR" altLang="en-US" sz="2000" dirty="0"/>
          </a:p>
        </p:txBody>
      </p:sp>
      <p:sp>
        <p:nvSpPr>
          <p:cNvPr id="85" name="모서리가 둥근 직사각형 84"/>
          <p:cNvSpPr/>
          <p:nvPr/>
        </p:nvSpPr>
        <p:spPr>
          <a:xfrm>
            <a:off x="7380392" y="3573056"/>
            <a:ext cx="360000" cy="360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모서리가 둥근 직사각형 85"/>
          <p:cNvSpPr/>
          <p:nvPr/>
        </p:nvSpPr>
        <p:spPr>
          <a:xfrm>
            <a:off x="6948344" y="3573016"/>
            <a:ext cx="360000" cy="360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3707904" y="4869160"/>
            <a:ext cx="4192173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b="1" dirty="0" err="1" smtClean="0">
                <a:solidFill>
                  <a:schemeClr val="accent2"/>
                </a:solidFill>
              </a:rPr>
              <a:t>계산량이</a:t>
            </a:r>
            <a:r>
              <a:rPr lang="ko-KR" altLang="en-US" b="1" dirty="0" smtClean="0">
                <a:solidFill>
                  <a:schemeClr val="accent2"/>
                </a:solidFill>
              </a:rPr>
              <a:t> 많은 프로그램</a:t>
            </a:r>
            <a:endParaRPr lang="en-US" altLang="ko-KR" b="1" dirty="0" smtClean="0">
              <a:solidFill>
                <a:schemeClr val="accent2"/>
              </a:solidFill>
            </a:endParaRPr>
          </a:p>
          <a:p>
            <a:pPr marL="285750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b="1" dirty="0" smtClean="0">
                <a:solidFill>
                  <a:schemeClr val="accent2"/>
                </a:solidFill>
              </a:rPr>
              <a:t>여러 </a:t>
            </a:r>
            <a:r>
              <a:rPr lang="ko-KR" altLang="en-US" b="1" dirty="0" err="1" smtClean="0">
                <a:solidFill>
                  <a:schemeClr val="accent2"/>
                </a:solidFill>
              </a:rPr>
              <a:t>노드를</a:t>
            </a:r>
            <a:r>
              <a:rPr lang="ko-KR" altLang="en-US" b="1" dirty="0" smtClean="0">
                <a:solidFill>
                  <a:schemeClr val="accent2"/>
                </a:solidFill>
              </a:rPr>
              <a:t> 동시에 사용하는 프로그램</a:t>
            </a:r>
            <a:endParaRPr lang="en-US" altLang="ko-KR" b="1" dirty="0" smtClean="0">
              <a:solidFill>
                <a:schemeClr val="accent2"/>
              </a:solidFill>
            </a:endParaRPr>
          </a:p>
          <a:p>
            <a:pPr marL="285750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ko-KR" b="1" dirty="0" smtClean="0">
                <a:solidFill>
                  <a:schemeClr val="accent2"/>
                </a:solidFill>
              </a:rPr>
              <a:t>GPU</a:t>
            </a:r>
            <a:r>
              <a:rPr lang="ko-KR" altLang="en-US" b="1" dirty="0" smtClean="0">
                <a:solidFill>
                  <a:schemeClr val="accent2"/>
                </a:solidFill>
              </a:rPr>
              <a:t>를 계산에 사용하는 프로그램</a:t>
            </a:r>
            <a:endParaRPr lang="en-US" altLang="ko-KR" b="1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28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천둥 사용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t>28</a:t>
            </a:fld>
            <a:endParaRPr lang="ko-KR" altLang="en-US"/>
          </a:p>
        </p:txBody>
      </p:sp>
      <p:cxnSp>
        <p:nvCxnSpPr>
          <p:cNvPr id="161" name="직선 연결선 160"/>
          <p:cNvCxnSpPr>
            <a:stCxn id="280" idx="3"/>
          </p:cNvCxnSpPr>
          <p:nvPr/>
        </p:nvCxnSpPr>
        <p:spPr>
          <a:xfrm>
            <a:off x="3564014" y="1916832"/>
            <a:ext cx="1152082" cy="1367998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/>
          <p:cNvCxnSpPr>
            <a:stCxn id="302" idx="3"/>
          </p:cNvCxnSpPr>
          <p:nvPr/>
        </p:nvCxnSpPr>
        <p:spPr>
          <a:xfrm>
            <a:off x="3564014" y="3501008"/>
            <a:ext cx="792042" cy="14400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/>
          <p:cNvCxnSpPr>
            <a:stCxn id="324" idx="3"/>
          </p:cNvCxnSpPr>
          <p:nvPr/>
        </p:nvCxnSpPr>
        <p:spPr>
          <a:xfrm flipV="1">
            <a:off x="3564014" y="4221088"/>
            <a:ext cx="1152082" cy="1368152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/>
          <p:cNvCxnSpPr>
            <a:stCxn id="347" idx="3"/>
          </p:cNvCxnSpPr>
          <p:nvPr/>
        </p:nvCxnSpPr>
        <p:spPr>
          <a:xfrm>
            <a:off x="5292137" y="2492679"/>
            <a:ext cx="0" cy="718258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왼쪽 중괄호 258"/>
          <p:cNvSpPr/>
          <p:nvPr/>
        </p:nvSpPr>
        <p:spPr>
          <a:xfrm>
            <a:off x="1259712" y="1916831"/>
            <a:ext cx="216000" cy="3672409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TextBox 259"/>
          <p:cNvSpPr txBox="1"/>
          <p:nvPr/>
        </p:nvSpPr>
        <p:spPr>
          <a:xfrm>
            <a:off x="342601" y="3152871"/>
            <a:ext cx="845103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400" dirty="0"/>
              <a:t>계산</a:t>
            </a:r>
            <a:endParaRPr lang="en-US" altLang="ko-KR" sz="2400" dirty="0"/>
          </a:p>
          <a:p>
            <a:pPr algn="ctr"/>
            <a:r>
              <a:rPr lang="ko-KR" altLang="en-US" sz="2400" dirty="0" err="1"/>
              <a:t>노드</a:t>
            </a:r>
            <a:endParaRPr lang="en-US" altLang="ko-KR" sz="2400" dirty="0"/>
          </a:p>
          <a:p>
            <a:pPr algn="ctr"/>
            <a:r>
              <a:rPr lang="en-US" altLang="ko-KR" sz="2400" dirty="0"/>
              <a:t>56</a:t>
            </a:r>
            <a:r>
              <a:rPr lang="ko-KR" altLang="en-US" sz="2400" dirty="0"/>
              <a:t>대</a:t>
            </a:r>
          </a:p>
        </p:txBody>
      </p:sp>
      <p:cxnSp>
        <p:nvCxnSpPr>
          <p:cNvPr id="273" name="직선 연결선 272"/>
          <p:cNvCxnSpPr/>
          <p:nvPr/>
        </p:nvCxnSpPr>
        <p:spPr>
          <a:xfrm flipV="1">
            <a:off x="6228336" y="3753035"/>
            <a:ext cx="648000" cy="2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구름 278"/>
          <p:cNvSpPr/>
          <p:nvPr/>
        </p:nvSpPr>
        <p:spPr>
          <a:xfrm>
            <a:off x="4284048" y="3140943"/>
            <a:ext cx="2016178" cy="1224185"/>
          </a:xfrm>
          <a:prstGeom prst="cloud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 dirty="0" err="1"/>
              <a:t>InfiniBand</a:t>
            </a:r>
            <a:endParaRPr lang="en-US" altLang="ko-KR" sz="2000" dirty="0"/>
          </a:p>
        </p:txBody>
      </p:sp>
      <p:sp>
        <p:nvSpPr>
          <p:cNvPr id="280" name="모서리가 둥근 직사각형 279"/>
          <p:cNvSpPr/>
          <p:nvPr/>
        </p:nvSpPr>
        <p:spPr>
          <a:xfrm>
            <a:off x="1619798" y="1196752"/>
            <a:ext cx="1944216" cy="1440160"/>
          </a:xfrm>
          <a:prstGeom prst="roundRect">
            <a:avLst>
              <a:gd name="adj" fmla="val 6446"/>
            </a:avLst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모서리가 둥근 직사각형 280"/>
          <p:cNvSpPr/>
          <p:nvPr/>
        </p:nvSpPr>
        <p:spPr>
          <a:xfrm>
            <a:off x="2699998" y="1340768"/>
            <a:ext cx="720000" cy="6780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2" name="모서리가 둥근 직사각형 281"/>
          <p:cNvSpPr/>
          <p:nvPr/>
        </p:nvSpPr>
        <p:spPr>
          <a:xfrm>
            <a:off x="1764101" y="1340881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3" name="모서리가 둥근 직사각형 282"/>
          <p:cNvSpPr/>
          <p:nvPr/>
        </p:nvSpPr>
        <p:spPr>
          <a:xfrm>
            <a:off x="1942025" y="1340768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4" name="모서리가 둥근 직사각형 283"/>
          <p:cNvSpPr/>
          <p:nvPr/>
        </p:nvSpPr>
        <p:spPr>
          <a:xfrm>
            <a:off x="1763814" y="151880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5" name="모서리가 둥근 직사각형 284"/>
          <p:cNvSpPr/>
          <p:nvPr/>
        </p:nvSpPr>
        <p:spPr>
          <a:xfrm>
            <a:off x="1941738" y="151883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6" name="모서리가 둥근 직사각형 285"/>
          <p:cNvSpPr/>
          <p:nvPr/>
        </p:nvSpPr>
        <p:spPr>
          <a:xfrm>
            <a:off x="2119949" y="1340993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7" name="모서리가 둥근 직사각형 286"/>
          <p:cNvSpPr/>
          <p:nvPr/>
        </p:nvSpPr>
        <p:spPr>
          <a:xfrm>
            <a:off x="2297873" y="134088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8" name="모서리가 둥근 직사각형 287"/>
          <p:cNvSpPr/>
          <p:nvPr/>
        </p:nvSpPr>
        <p:spPr>
          <a:xfrm>
            <a:off x="2119662" y="151891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9" name="모서리가 둥근 직사각형 288"/>
          <p:cNvSpPr/>
          <p:nvPr/>
        </p:nvSpPr>
        <p:spPr>
          <a:xfrm>
            <a:off x="2297586" y="1518948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0" name="모서리가 둥근 직사각형 289"/>
          <p:cNvSpPr/>
          <p:nvPr/>
        </p:nvSpPr>
        <p:spPr>
          <a:xfrm>
            <a:off x="1764101" y="1696841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1" name="모서리가 둥근 직사각형 290"/>
          <p:cNvSpPr/>
          <p:nvPr/>
        </p:nvSpPr>
        <p:spPr>
          <a:xfrm>
            <a:off x="1942025" y="1696728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2" name="모서리가 둥근 직사각형 291"/>
          <p:cNvSpPr/>
          <p:nvPr/>
        </p:nvSpPr>
        <p:spPr>
          <a:xfrm>
            <a:off x="1763814" y="187465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3" name="모서리가 둥근 직사각형 292"/>
          <p:cNvSpPr/>
          <p:nvPr/>
        </p:nvSpPr>
        <p:spPr>
          <a:xfrm>
            <a:off x="1941738" y="187468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4" name="모서리가 둥근 직사각형 293"/>
          <p:cNvSpPr/>
          <p:nvPr/>
        </p:nvSpPr>
        <p:spPr>
          <a:xfrm>
            <a:off x="2119949" y="1696953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5" name="모서리가 둥근 직사각형 294"/>
          <p:cNvSpPr/>
          <p:nvPr/>
        </p:nvSpPr>
        <p:spPr>
          <a:xfrm>
            <a:off x="2297873" y="169684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6" name="모서리가 둥근 직사각형 295"/>
          <p:cNvSpPr/>
          <p:nvPr/>
        </p:nvSpPr>
        <p:spPr>
          <a:xfrm>
            <a:off x="2119662" y="187476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7" name="모서리가 둥근 직사각형 296"/>
          <p:cNvSpPr/>
          <p:nvPr/>
        </p:nvSpPr>
        <p:spPr>
          <a:xfrm>
            <a:off x="2297586" y="187479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8" name="모서리가 둥근 직사각형 297"/>
          <p:cNvSpPr/>
          <p:nvPr/>
        </p:nvSpPr>
        <p:spPr>
          <a:xfrm>
            <a:off x="1763854" y="2132856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99" name="모서리가 둥근 직사각형 298"/>
          <p:cNvSpPr/>
          <p:nvPr/>
        </p:nvSpPr>
        <p:spPr>
          <a:xfrm>
            <a:off x="2195902" y="2132856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00" name="모서리가 둥근 직사각형 299"/>
          <p:cNvSpPr/>
          <p:nvPr/>
        </p:nvSpPr>
        <p:spPr>
          <a:xfrm>
            <a:off x="2627950" y="2132856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01" name="모서리가 둥근 직사각형 300"/>
          <p:cNvSpPr/>
          <p:nvPr/>
        </p:nvSpPr>
        <p:spPr>
          <a:xfrm>
            <a:off x="3059998" y="2132856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02" name="모서리가 둥근 직사각형 301"/>
          <p:cNvSpPr/>
          <p:nvPr/>
        </p:nvSpPr>
        <p:spPr>
          <a:xfrm>
            <a:off x="1619798" y="2780928"/>
            <a:ext cx="1944216" cy="1440160"/>
          </a:xfrm>
          <a:prstGeom prst="roundRect">
            <a:avLst>
              <a:gd name="adj" fmla="val 6446"/>
            </a:avLst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3" name="모서리가 둥근 직사각형 302"/>
          <p:cNvSpPr/>
          <p:nvPr/>
        </p:nvSpPr>
        <p:spPr>
          <a:xfrm>
            <a:off x="2699998" y="2924944"/>
            <a:ext cx="720000" cy="6780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모서리가 둥근 직사각형 303"/>
          <p:cNvSpPr/>
          <p:nvPr/>
        </p:nvSpPr>
        <p:spPr>
          <a:xfrm>
            <a:off x="1764101" y="2925057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05" name="모서리가 둥근 직사각형 304"/>
          <p:cNvSpPr/>
          <p:nvPr/>
        </p:nvSpPr>
        <p:spPr>
          <a:xfrm>
            <a:off x="1942025" y="292494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06" name="모서리가 둥근 직사각형 305"/>
          <p:cNvSpPr/>
          <p:nvPr/>
        </p:nvSpPr>
        <p:spPr>
          <a:xfrm>
            <a:off x="1763814" y="310298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07" name="모서리가 둥근 직사각형 306"/>
          <p:cNvSpPr/>
          <p:nvPr/>
        </p:nvSpPr>
        <p:spPr>
          <a:xfrm>
            <a:off x="1941738" y="310301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08" name="모서리가 둥근 직사각형 307"/>
          <p:cNvSpPr/>
          <p:nvPr/>
        </p:nvSpPr>
        <p:spPr>
          <a:xfrm>
            <a:off x="2119949" y="2925169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09" name="모서리가 둥근 직사각형 308"/>
          <p:cNvSpPr/>
          <p:nvPr/>
        </p:nvSpPr>
        <p:spPr>
          <a:xfrm>
            <a:off x="2297873" y="292505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0" name="모서리가 둥근 직사각형 309"/>
          <p:cNvSpPr/>
          <p:nvPr/>
        </p:nvSpPr>
        <p:spPr>
          <a:xfrm>
            <a:off x="2119662" y="310309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1" name="모서리가 둥근 직사각형 310"/>
          <p:cNvSpPr/>
          <p:nvPr/>
        </p:nvSpPr>
        <p:spPr>
          <a:xfrm>
            <a:off x="2297586" y="310312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2" name="모서리가 둥근 직사각형 311"/>
          <p:cNvSpPr/>
          <p:nvPr/>
        </p:nvSpPr>
        <p:spPr>
          <a:xfrm>
            <a:off x="1764101" y="3281017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3" name="모서리가 둥근 직사각형 312"/>
          <p:cNvSpPr/>
          <p:nvPr/>
        </p:nvSpPr>
        <p:spPr>
          <a:xfrm>
            <a:off x="1942025" y="328090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4" name="모서리가 둥근 직사각형 313"/>
          <p:cNvSpPr/>
          <p:nvPr/>
        </p:nvSpPr>
        <p:spPr>
          <a:xfrm>
            <a:off x="1763814" y="3458828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5" name="모서리가 둥근 직사각형 314"/>
          <p:cNvSpPr/>
          <p:nvPr/>
        </p:nvSpPr>
        <p:spPr>
          <a:xfrm>
            <a:off x="1941738" y="345886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6" name="모서리가 둥근 직사각형 315"/>
          <p:cNvSpPr/>
          <p:nvPr/>
        </p:nvSpPr>
        <p:spPr>
          <a:xfrm>
            <a:off x="2119949" y="3281129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7" name="모서리가 둥근 직사각형 316"/>
          <p:cNvSpPr/>
          <p:nvPr/>
        </p:nvSpPr>
        <p:spPr>
          <a:xfrm>
            <a:off x="2297873" y="328101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8" name="모서리가 둥근 직사각형 317"/>
          <p:cNvSpPr/>
          <p:nvPr/>
        </p:nvSpPr>
        <p:spPr>
          <a:xfrm>
            <a:off x="2119662" y="345894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9" name="모서리가 둥근 직사각형 318"/>
          <p:cNvSpPr/>
          <p:nvPr/>
        </p:nvSpPr>
        <p:spPr>
          <a:xfrm>
            <a:off x="2297586" y="345897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20" name="모서리가 둥근 직사각형 319"/>
          <p:cNvSpPr/>
          <p:nvPr/>
        </p:nvSpPr>
        <p:spPr>
          <a:xfrm>
            <a:off x="1763854" y="3717032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21" name="모서리가 둥근 직사각형 320"/>
          <p:cNvSpPr/>
          <p:nvPr/>
        </p:nvSpPr>
        <p:spPr>
          <a:xfrm>
            <a:off x="2195902" y="3717032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22" name="모서리가 둥근 직사각형 321"/>
          <p:cNvSpPr/>
          <p:nvPr/>
        </p:nvSpPr>
        <p:spPr>
          <a:xfrm>
            <a:off x="2627950" y="3717032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23" name="모서리가 둥근 직사각형 322"/>
          <p:cNvSpPr/>
          <p:nvPr/>
        </p:nvSpPr>
        <p:spPr>
          <a:xfrm>
            <a:off x="3059998" y="3717032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24" name="모서리가 둥근 직사각형 323"/>
          <p:cNvSpPr/>
          <p:nvPr/>
        </p:nvSpPr>
        <p:spPr>
          <a:xfrm>
            <a:off x="1619798" y="4869160"/>
            <a:ext cx="1944216" cy="1440160"/>
          </a:xfrm>
          <a:prstGeom prst="roundRect">
            <a:avLst>
              <a:gd name="adj" fmla="val 6446"/>
            </a:avLst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5" name="모서리가 둥근 직사각형 324"/>
          <p:cNvSpPr/>
          <p:nvPr/>
        </p:nvSpPr>
        <p:spPr>
          <a:xfrm>
            <a:off x="2699998" y="5013176"/>
            <a:ext cx="720000" cy="6780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6" name="모서리가 둥근 직사각형 325"/>
          <p:cNvSpPr/>
          <p:nvPr/>
        </p:nvSpPr>
        <p:spPr>
          <a:xfrm>
            <a:off x="1764101" y="5013289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27" name="모서리가 둥근 직사각형 326"/>
          <p:cNvSpPr/>
          <p:nvPr/>
        </p:nvSpPr>
        <p:spPr>
          <a:xfrm>
            <a:off x="1942025" y="501317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28" name="모서리가 둥근 직사각형 327"/>
          <p:cNvSpPr/>
          <p:nvPr/>
        </p:nvSpPr>
        <p:spPr>
          <a:xfrm>
            <a:off x="1763814" y="519121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29" name="모서리가 둥근 직사각형 328"/>
          <p:cNvSpPr/>
          <p:nvPr/>
        </p:nvSpPr>
        <p:spPr>
          <a:xfrm>
            <a:off x="1941738" y="519124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0" name="모서리가 둥근 직사각형 329"/>
          <p:cNvSpPr/>
          <p:nvPr/>
        </p:nvSpPr>
        <p:spPr>
          <a:xfrm>
            <a:off x="2119949" y="5013401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1" name="모서리가 둥근 직사각형 330"/>
          <p:cNvSpPr/>
          <p:nvPr/>
        </p:nvSpPr>
        <p:spPr>
          <a:xfrm>
            <a:off x="2297873" y="5013288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2" name="모서리가 둥근 직사각형 331"/>
          <p:cNvSpPr/>
          <p:nvPr/>
        </p:nvSpPr>
        <p:spPr>
          <a:xfrm>
            <a:off x="2119662" y="519132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3" name="모서리가 둥근 직사각형 332"/>
          <p:cNvSpPr/>
          <p:nvPr/>
        </p:nvSpPr>
        <p:spPr>
          <a:xfrm>
            <a:off x="2297586" y="519135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4" name="모서리가 둥근 직사각형 333"/>
          <p:cNvSpPr/>
          <p:nvPr/>
        </p:nvSpPr>
        <p:spPr>
          <a:xfrm>
            <a:off x="1764101" y="5369249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5" name="모서리가 둥근 직사각형 334"/>
          <p:cNvSpPr/>
          <p:nvPr/>
        </p:nvSpPr>
        <p:spPr>
          <a:xfrm>
            <a:off x="1942025" y="536913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6" name="모서리가 둥근 직사각형 335"/>
          <p:cNvSpPr/>
          <p:nvPr/>
        </p:nvSpPr>
        <p:spPr>
          <a:xfrm>
            <a:off x="1763814" y="554706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7" name="모서리가 둥근 직사각형 336"/>
          <p:cNvSpPr/>
          <p:nvPr/>
        </p:nvSpPr>
        <p:spPr>
          <a:xfrm>
            <a:off x="1941738" y="554709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8" name="모서리가 둥근 직사각형 337"/>
          <p:cNvSpPr/>
          <p:nvPr/>
        </p:nvSpPr>
        <p:spPr>
          <a:xfrm>
            <a:off x="2119949" y="5369361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9" name="모서리가 둥근 직사각형 338"/>
          <p:cNvSpPr/>
          <p:nvPr/>
        </p:nvSpPr>
        <p:spPr>
          <a:xfrm>
            <a:off x="2297873" y="5369248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40" name="모서리가 둥근 직사각형 339"/>
          <p:cNvSpPr/>
          <p:nvPr/>
        </p:nvSpPr>
        <p:spPr>
          <a:xfrm>
            <a:off x="2119662" y="554717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41" name="모서리가 둥근 직사각형 340"/>
          <p:cNvSpPr/>
          <p:nvPr/>
        </p:nvSpPr>
        <p:spPr>
          <a:xfrm>
            <a:off x="2297586" y="554720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42" name="모서리가 둥근 직사각형 341"/>
          <p:cNvSpPr/>
          <p:nvPr/>
        </p:nvSpPr>
        <p:spPr>
          <a:xfrm>
            <a:off x="1763854" y="5805264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43" name="모서리가 둥근 직사각형 342"/>
          <p:cNvSpPr/>
          <p:nvPr/>
        </p:nvSpPr>
        <p:spPr>
          <a:xfrm>
            <a:off x="2195902" y="5805264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44" name="모서리가 둥근 직사각형 343"/>
          <p:cNvSpPr/>
          <p:nvPr/>
        </p:nvSpPr>
        <p:spPr>
          <a:xfrm>
            <a:off x="2627950" y="5805264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45" name="모서리가 둥근 직사각형 344"/>
          <p:cNvSpPr/>
          <p:nvPr/>
        </p:nvSpPr>
        <p:spPr>
          <a:xfrm>
            <a:off x="3059998" y="5805264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46" name="TextBox 345"/>
          <p:cNvSpPr txBox="1"/>
          <p:nvPr/>
        </p:nvSpPr>
        <p:spPr>
          <a:xfrm rot="16200000">
            <a:off x="2242864" y="4283514"/>
            <a:ext cx="511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/>
              <a:t>...</a:t>
            </a:r>
            <a:endParaRPr lang="ko-KR" altLang="en-US" sz="2800" b="1" dirty="0"/>
          </a:p>
        </p:txBody>
      </p:sp>
      <p:sp>
        <p:nvSpPr>
          <p:cNvPr id="347" name="원통 346"/>
          <p:cNvSpPr/>
          <p:nvPr/>
        </p:nvSpPr>
        <p:spPr>
          <a:xfrm>
            <a:off x="4644065" y="1484784"/>
            <a:ext cx="1296144" cy="1007895"/>
          </a:xfrm>
          <a:prstGeom prst="can">
            <a:avLst>
              <a:gd name="adj" fmla="val 32560"/>
            </a:avLst>
          </a:prstGeom>
          <a:solidFill>
            <a:schemeClr val="accent4">
              <a:lumMod val="60000"/>
              <a:lumOff val="4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/>
              <a:t>88 TB</a:t>
            </a:r>
            <a:endParaRPr lang="ko-KR" altLang="en-US" sz="2400" dirty="0"/>
          </a:p>
        </p:txBody>
      </p:sp>
      <p:sp>
        <p:nvSpPr>
          <p:cNvPr id="354" name="TextBox 353"/>
          <p:cNvSpPr txBox="1"/>
          <p:nvPr/>
        </p:nvSpPr>
        <p:spPr>
          <a:xfrm>
            <a:off x="6614861" y="3028890"/>
            <a:ext cx="1459054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ko-KR" altLang="en-US" sz="2000" dirty="0" smtClean="0"/>
              <a:t>로그인 </a:t>
            </a:r>
            <a:r>
              <a:rPr lang="ko-KR" altLang="en-US" sz="2000" dirty="0" err="1" smtClean="0"/>
              <a:t>노드</a:t>
            </a:r>
            <a:endParaRPr lang="ko-KR" altLang="en-US" sz="2000" dirty="0"/>
          </a:p>
        </p:txBody>
      </p:sp>
      <p:cxnSp>
        <p:nvCxnSpPr>
          <p:cNvPr id="10" name="구부러진 연결선 9"/>
          <p:cNvCxnSpPr>
            <a:stCxn id="113" idx="2"/>
            <a:endCxn id="108" idx="3"/>
          </p:cNvCxnSpPr>
          <p:nvPr/>
        </p:nvCxnSpPr>
        <p:spPr>
          <a:xfrm rot="5400000">
            <a:off x="6498192" y="4166995"/>
            <a:ext cx="1008157" cy="684236"/>
          </a:xfrm>
          <a:prstGeom prst="curvedConnector2">
            <a:avLst/>
          </a:prstGeom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/>
          <p:cNvSpPr/>
          <p:nvPr/>
        </p:nvSpPr>
        <p:spPr>
          <a:xfrm>
            <a:off x="5004048" y="4869192"/>
            <a:ext cx="1656104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18000" rIns="36000" bIns="18000"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직사각형 108"/>
          <p:cNvSpPr/>
          <p:nvPr/>
        </p:nvSpPr>
        <p:spPr>
          <a:xfrm>
            <a:off x="5004048" y="4869192"/>
            <a:ext cx="288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18000" rIns="36000" bIns="18000"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직사각형 109"/>
          <p:cNvSpPr/>
          <p:nvPr/>
        </p:nvSpPr>
        <p:spPr>
          <a:xfrm>
            <a:off x="5292080" y="4869192"/>
            <a:ext cx="288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18000" rIns="36000" bIns="18000"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직사각형 110"/>
          <p:cNvSpPr/>
          <p:nvPr/>
        </p:nvSpPr>
        <p:spPr>
          <a:xfrm>
            <a:off x="5580112" y="4869168"/>
            <a:ext cx="288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18000" rIns="36000" bIns="18000"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직사각형 111"/>
          <p:cNvSpPr/>
          <p:nvPr/>
        </p:nvSpPr>
        <p:spPr>
          <a:xfrm>
            <a:off x="5868144" y="4869168"/>
            <a:ext cx="288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18000" rIns="36000" bIns="18000"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6876336" y="3501035"/>
            <a:ext cx="936104" cy="504000"/>
          </a:xfrm>
          <a:prstGeom prst="roundRect">
            <a:avLst>
              <a:gd name="adj" fmla="val 6446"/>
            </a:avLst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7380392" y="3573056"/>
            <a:ext cx="360000" cy="360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6948344" y="3573016"/>
            <a:ext cx="360000" cy="360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123" name="직사각형 122"/>
          <p:cNvSpPr/>
          <p:nvPr/>
        </p:nvSpPr>
        <p:spPr>
          <a:xfrm>
            <a:off x="7075742" y="4365104"/>
            <a:ext cx="288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18000" rIns="36000" bIns="18000"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48264" y="4725144"/>
            <a:ext cx="20826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smtClean="0"/>
              <a:t>“foo </a:t>
            </a:r>
            <a:r>
              <a:rPr lang="ko-KR" altLang="en-US" sz="2000" b="1" dirty="0" smtClean="0"/>
              <a:t>프로그램을</a:t>
            </a:r>
            <a:endParaRPr lang="en-US" altLang="ko-KR" sz="2000" b="1" dirty="0" smtClean="0"/>
          </a:p>
          <a:p>
            <a:pPr algn="ctr"/>
            <a:r>
              <a:rPr lang="ko-KR" altLang="en-US" sz="2000" b="1" dirty="0" err="1" smtClean="0"/>
              <a:t>노드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>10</a:t>
            </a:r>
            <a:r>
              <a:rPr lang="ko-KR" altLang="en-US" sz="2000" b="1" dirty="0" smtClean="0"/>
              <a:t>대를 써서</a:t>
            </a:r>
            <a:endParaRPr lang="en-US" altLang="ko-KR" sz="2000" b="1" dirty="0" smtClean="0"/>
          </a:p>
          <a:p>
            <a:pPr algn="ctr"/>
            <a:r>
              <a:rPr lang="ko-KR" altLang="en-US" sz="2000" b="1" dirty="0" smtClean="0"/>
              <a:t>실행</a:t>
            </a:r>
            <a:r>
              <a:rPr lang="en-US" altLang="ko-KR" sz="2000" b="1" dirty="0" smtClean="0"/>
              <a:t>”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8151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천둥 사용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t>29</a:t>
            </a:fld>
            <a:endParaRPr lang="ko-KR" altLang="en-US"/>
          </a:p>
        </p:txBody>
      </p:sp>
      <p:cxnSp>
        <p:nvCxnSpPr>
          <p:cNvPr id="161" name="직선 연결선 160"/>
          <p:cNvCxnSpPr>
            <a:stCxn id="280" idx="3"/>
          </p:cNvCxnSpPr>
          <p:nvPr/>
        </p:nvCxnSpPr>
        <p:spPr>
          <a:xfrm>
            <a:off x="3564014" y="1916832"/>
            <a:ext cx="1152082" cy="1367998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/>
          <p:cNvCxnSpPr>
            <a:stCxn id="302" idx="3"/>
          </p:cNvCxnSpPr>
          <p:nvPr/>
        </p:nvCxnSpPr>
        <p:spPr>
          <a:xfrm>
            <a:off x="3564014" y="3501008"/>
            <a:ext cx="792042" cy="14400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/>
          <p:cNvCxnSpPr>
            <a:stCxn id="324" idx="3"/>
          </p:cNvCxnSpPr>
          <p:nvPr/>
        </p:nvCxnSpPr>
        <p:spPr>
          <a:xfrm flipV="1">
            <a:off x="3564014" y="4221088"/>
            <a:ext cx="1152082" cy="1368152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/>
          <p:cNvCxnSpPr>
            <a:stCxn id="347" idx="3"/>
          </p:cNvCxnSpPr>
          <p:nvPr/>
        </p:nvCxnSpPr>
        <p:spPr>
          <a:xfrm>
            <a:off x="5292137" y="2492679"/>
            <a:ext cx="0" cy="718258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왼쪽 중괄호 258"/>
          <p:cNvSpPr/>
          <p:nvPr/>
        </p:nvSpPr>
        <p:spPr>
          <a:xfrm>
            <a:off x="1259712" y="1916831"/>
            <a:ext cx="216000" cy="3672409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TextBox 259"/>
          <p:cNvSpPr txBox="1"/>
          <p:nvPr/>
        </p:nvSpPr>
        <p:spPr>
          <a:xfrm>
            <a:off x="342601" y="3152871"/>
            <a:ext cx="845103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400" dirty="0"/>
              <a:t>계산</a:t>
            </a:r>
            <a:endParaRPr lang="en-US" altLang="ko-KR" sz="2400" dirty="0"/>
          </a:p>
          <a:p>
            <a:pPr algn="ctr"/>
            <a:r>
              <a:rPr lang="ko-KR" altLang="en-US" sz="2400" dirty="0" err="1"/>
              <a:t>노드</a:t>
            </a:r>
            <a:endParaRPr lang="en-US" altLang="ko-KR" sz="2400" dirty="0"/>
          </a:p>
          <a:p>
            <a:pPr algn="ctr"/>
            <a:r>
              <a:rPr lang="en-US" altLang="ko-KR" sz="2400" dirty="0"/>
              <a:t>56</a:t>
            </a:r>
            <a:r>
              <a:rPr lang="ko-KR" altLang="en-US" sz="2400" dirty="0"/>
              <a:t>대</a:t>
            </a:r>
          </a:p>
        </p:txBody>
      </p:sp>
      <p:cxnSp>
        <p:nvCxnSpPr>
          <p:cNvPr id="273" name="직선 연결선 272"/>
          <p:cNvCxnSpPr/>
          <p:nvPr/>
        </p:nvCxnSpPr>
        <p:spPr>
          <a:xfrm flipV="1">
            <a:off x="6228336" y="3753035"/>
            <a:ext cx="648000" cy="2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구름 278"/>
          <p:cNvSpPr/>
          <p:nvPr/>
        </p:nvSpPr>
        <p:spPr>
          <a:xfrm>
            <a:off x="4284048" y="3140943"/>
            <a:ext cx="2016178" cy="1224185"/>
          </a:xfrm>
          <a:prstGeom prst="cloud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 dirty="0" err="1"/>
              <a:t>InfiniBand</a:t>
            </a:r>
            <a:endParaRPr lang="en-US" altLang="ko-KR" sz="2000" dirty="0"/>
          </a:p>
        </p:txBody>
      </p:sp>
      <p:sp>
        <p:nvSpPr>
          <p:cNvPr id="280" name="모서리가 둥근 직사각형 279"/>
          <p:cNvSpPr/>
          <p:nvPr/>
        </p:nvSpPr>
        <p:spPr>
          <a:xfrm>
            <a:off x="1619798" y="1196752"/>
            <a:ext cx="1944216" cy="1440160"/>
          </a:xfrm>
          <a:prstGeom prst="roundRect">
            <a:avLst>
              <a:gd name="adj" fmla="val 6446"/>
            </a:avLst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모서리가 둥근 직사각형 280"/>
          <p:cNvSpPr/>
          <p:nvPr/>
        </p:nvSpPr>
        <p:spPr>
          <a:xfrm>
            <a:off x="2699998" y="1340768"/>
            <a:ext cx="720000" cy="6780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2" name="모서리가 둥근 직사각형 281"/>
          <p:cNvSpPr/>
          <p:nvPr/>
        </p:nvSpPr>
        <p:spPr>
          <a:xfrm>
            <a:off x="1764101" y="1340881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3" name="모서리가 둥근 직사각형 282"/>
          <p:cNvSpPr/>
          <p:nvPr/>
        </p:nvSpPr>
        <p:spPr>
          <a:xfrm>
            <a:off x="1942025" y="1340768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4" name="모서리가 둥근 직사각형 283"/>
          <p:cNvSpPr/>
          <p:nvPr/>
        </p:nvSpPr>
        <p:spPr>
          <a:xfrm>
            <a:off x="1763814" y="151880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5" name="모서리가 둥근 직사각형 284"/>
          <p:cNvSpPr/>
          <p:nvPr/>
        </p:nvSpPr>
        <p:spPr>
          <a:xfrm>
            <a:off x="1941738" y="151883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6" name="모서리가 둥근 직사각형 285"/>
          <p:cNvSpPr/>
          <p:nvPr/>
        </p:nvSpPr>
        <p:spPr>
          <a:xfrm>
            <a:off x="2119949" y="1340993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7" name="모서리가 둥근 직사각형 286"/>
          <p:cNvSpPr/>
          <p:nvPr/>
        </p:nvSpPr>
        <p:spPr>
          <a:xfrm>
            <a:off x="2297873" y="134088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8" name="모서리가 둥근 직사각형 287"/>
          <p:cNvSpPr/>
          <p:nvPr/>
        </p:nvSpPr>
        <p:spPr>
          <a:xfrm>
            <a:off x="2119662" y="151891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9" name="모서리가 둥근 직사각형 288"/>
          <p:cNvSpPr/>
          <p:nvPr/>
        </p:nvSpPr>
        <p:spPr>
          <a:xfrm>
            <a:off x="2297586" y="1518948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0" name="모서리가 둥근 직사각형 289"/>
          <p:cNvSpPr/>
          <p:nvPr/>
        </p:nvSpPr>
        <p:spPr>
          <a:xfrm>
            <a:off x="1764101" y="1696841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1" name="모서리가 둥근 직사각형 290"/>
          <p:cNvSpPr/>
          <p:nvPr/>
        </p:nvSpPr>
        <p:spPr>
          <a:xfrm>
            <a:off x="1942025" y="1696728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2" name="모서리가 둥근 직사각형 291"/>
          <p:cNvSpPr/>
          <p:nvPr/>
        </p:nvSpPr>
        <p:spPr>
          <a:xfrm>
            <a:off x="1763814" y="187465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3" name="모서리가 둥근 직사각형 292"/>
          <p:cNvSpPr/>
          <p:nvPr/>
        </p:nvSpPr>
        <p:spPr>
          <a:xfrm>
            <a:off x="1941738" y="187468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4" name="모서리가 둥근 직사각형 293"/>
          <p:cNvSpPr/>
          <p:nvPr/>
        </p:nvSpPr>
        <p:spPr>
          <a:xfrm>
            <a:off x="2119949" y="1696953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5" name="모서리가 둥근 직사각형 294"/>
          <p:cNvSpPr/>
          <p:nvPr/>
        </p:nvSpPr>
        <p:spPr>
          <a:xfrm>
            <a:off x="2297873" y="169684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6" name="모서리가 둥근 직사각형 295"/>
          <p:cNvSpPr/>
          <p:nvPr/>
        </p:nvSpPr>
        <p:spPr>
          <a:xfrm>
            <a:off x="2119662" y="187476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7" name="모서리가 둥근 직사각형 296"/>
          <p:cNvSpPr/>
          <p:nvPr/>
        </p:nvSpPr>
        <p:spPr>
          <a:xfrm>
            <a:off x="2297586" y="187479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8" name="모서리가 둥근 직사각형 297"/>
          <p:cNvSpPr/>
          <p:nvPr/>
        </p:nvSpPr>
        <p:spPr>
          <a:xfrm>
            <a:off x="1763854" y="2132856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99" name="모서리가 둥근 직사각형 298"/>
          <p:cNvSpPr/>
          <p:nvPr/>
        </p:nvSpPr>
        <p:spPr>
          <a:xfrm>
            <a:off x="2195902" y="2132856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00" name="모서리가 둥근 직사각형 299"/>
          <p:cNvSpPr/>
          <p:nvPr/>
        </p:nvSpPr>
        <p:spPr>
          <a:xfrm>
            <a:off x="2627950" y="2132856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01" name="모서리가 둥근 직사각형 300"/>
          <p:cNvSpPr/>
          <p:nvPr/>
        </p:nvSpPr>
        <p:spPr>
          <a:xfrm>
            <a:off x="3059998" y="2132856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02" name="모서리가 둥근 직사각형 301"/>
          <p:cNvSpPr/>
          <p:nvPr/>
        </p:nvSpPr>
        <p:spPr>
          <a:xfrm>
            <a:off x="1619798" y="2780928"/>
            <a:ext cx="1944216" cy="1440160"/>
          </a:xfrm>
          <a:prstGeom prst="roundRect">
            <a:avLst>
              <a:gd name="adj" fmla="val 6446"/>
            </a:avLst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3" name="모서리가 둥근 직사각형 302"/>
          <p:cNvSpPr/>
          <p:nvPr/>
        </p:nvSpPr>
        <p:spPr>
          <a:xfrm>
            <a:off x="2699998" y="2924944"/>
            <a:ext cx="720000" cy="6780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모서리가 둥근 직사각형 303"/>
          <p:cNvSpPr/>
          <p:nvPr/>
        </p:nvSpPr>
        <p:spPr>
          <a:xfrm>
            <a:off x="1764101" y="2925057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05" name="모서리가 둥근 직사각형 304"/>
          <p:cNvSpPr/>
          <p:nvPr/>
        </p:nvSpPr>
        <p:spPr>
          <a:xfrm>
            <a:off x="1942025" y="292494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06" name="모서리가 둥근 직사각형 305"/>
          <p:cNvSpPr/>
          <p:nvPr/>
        </p:nvSpPr>
        <p:spPr>
          <a:xfrm>
            <a:off x="1763814" y="310298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07" name="모서리가 둥근 직사각형 306"/>
          <p:cNvSpPr/>
          <p:nvPr/>
        </p:nvSpPr>
        <p:spPr>
          <a:xfrm>
            <a:off x="1941738" y="310301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08" name="모서리가 둥근 직사각형 307"/>
          <p:cNvSpPr/>
          <p:nvPr/>
        </p:nvSpPr>
        <p:spPr>
          <a:xfrm>
            <a:off x="2119949" y="2925169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09" name="모서리가 둥근 직사각형 308"/>
          <p:cNvSpPr/>
          <p:nvPr/>
        </p:nvSpPr>
        <p:spPr>
          <a:xfrm>
            <a:off x="2297873" y="292505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0" name="모서리가 둥근 직사각형 309"/>
          <p:cNvSpPr/>
          <p:nvPr/>
        </p:nvSpPr>
        <p:spPr>
          <a:xfrm>
            <a:off x="2119662" y="310309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1" name="모서리가 둥근 직사각형 310"/>
          <p:cNvSpPr/>
          <p:nvPr/>
        </p:nvSpPr>
        <p:spPr>
          <a:xfrm>
            <a:off x="2297586" y="310312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2" name="모서리가 둥근 직사각형 311"/>
          <p:cNvSpPr/>
          <p:nvPr/>
        </p:nvSpPr>
        <p:spPr>
          <a:xfrm>
            <a:off x="1764101" y="3281017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3" name="모서리가 둥근 직사각형 312"/>
          <p:cNvSpPr/>
          <p:nvPr/>
        </p:nvSpPr>
        <p:spPr>
          <a:xfrm>
            <a:off x="1942025" y="328090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4" name="모서리가 둥근 직사각형 313"/>
          <p:cNvSpPr/>
          <p:nvPr/>
        </p:nvSpPr>
        <p:spPr>
          <a:xfrm>
            <a:off x="1763814" y="3458828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5" name="모서리가 둥근 직사각형 314"/>
          <p:cNvSpPr/>
          <p:nvPr/>
        </p:nvSpPr>
        <p:spPr>
          <a:xfrm>
            <a:off x="1941738" y="345886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6" name="모서리가 둥근 직사각형 315"/>
          <p:cNvSpPr/>
          <p:nvPr/>
        </p:nvSpPr>
        <p:spPr>
          <a:xfrm>
            <a:off x="2119949" y="3281129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7" name="모서리가 둥근 직사각형 316"/>
          <p:cNvSpPr/>
          <p:nvPr/>
        </p:nvSpPr>
        <p:spPr>
          <a:xfrm>
            <a:off x="2297873" y="328101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8" name="모서리가 둥근 직사각형 317"/>
          <p:cNvSpPr/>
          <p:nvPr/>
        </p:nvSpPr>
        <p:spPr>
          <a:xfrm>
            <a:off x="2119662" y="345894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9" name="모서리가 둥근 직사각형 318"/>
          <p:cNvSpPr/>
          <p:nvPr/>
        </p:nvSpPr>
        <p:spPr>
          <a:xfrm>
            <a:off x="2297586" y="345897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20" name="모서리가 둥근 직사각형 319"/>
          <p:cNvSpPr/>
          <p:nvPr/>
        </p:nvSpPr>
        <p:spPr>
          <a:xfrm>
            <a:off x="1763854" y="3717032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21" name="모서리가 둥근 직사각형 320"/>
          <p:cNvSpPr/>
          <p:nvPr/>
        </p:nvSpPr>
        <p:spPr>
          <a:xfrm>
            <a:off x="2195902" y="3717032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22" name="모서리가 둥근 직사각형 321"/>
          <p:cNvSpPr/>
          <p:nvPr/>
        </p:nvSpPr>
        <p:spPr>
          <a:xfrm>
            <a:off x="2627950" y="3717032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23" name="모서리가 둥근 직사각형 322"/>
          <p:cNvSpPr/>
          <p:nvPr/>
        </p:nvSpPr>
        <p:spPr>
          <a:xfrm>
            <a:off x="3059998" y="3717032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24" name="모서리가 둥근 직사각형 323"/>
          <p:cNvSpPr/>
          <p:nvPr/>
        </p:nvSpPr>
        <p:spPr>
          <a:xfrm>
            <a:off x="1619798" y="4869160"/>
            <a:ext cx="1944216" cy="1440160"/>
          </a:xfrm>
          <a:prstGeom prst="roundRect">
            <a:avLst>
              <a:gd name="adj" fmla="val 6446"/>
            </a:avLst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5" name="모서리가 둥근 직사각형 324"/>
          <p:cNvSpPr/>
          <p:nvPr/>
        </p:nvSpPr>
        <p:spPr>
          <a:xfrm>
            <a:off x="2699998" y="5013176"/>
            <a:ext cx="720000" cy="6780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6" name="모서리가 둥근 직사각형 325"/>
          <p:cNvSpPr/>
          <p:nvPr/>
        </p:nvSpPr>
        <p:spPr>
          <a:xfrm>
            <a:off x="1764101" y="5013289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27" name="모서리가 둥근 직사각형 326"/>
          <p:cNvSpPr/>
          <p:nvPr/>
        </p:nvSpPr>
        <p:spPr>
          <a:xfrm>
            <a:off x="1942025" y="501317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28" name="모서리가 둥근 직사각형 327"/>
          <p:cNvSpPr/>
          <p:nvPr/>
        </p:nvSpPr>
        <p:spPr>
          <a:xfrm>
            <a:off x="1763814" y="519121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29" name="모서리가 둥근 직사각형 328"/>
          <p:cNvSpPr/>
          <p:nvPr/>
        </p:nvSpPr>
        <p:spPr>
          <a:xfrm>
            <a:off x="1941738" y="519124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0" name="모서리가 둥근 직사각형 329"/>
          <p:cNvSpPr/>
          <p:nvPr/>
        </p:nvSpPr>
        <p:spPr>
          <a:xfrm>
            <a:off x="2119949" y="5013401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1" name="모서리가 둥근 직사각형 330"/>
          <p:cNvSpPr/>
          <p:nvPr/>
        </p:nvSpPr>
        <p:spPr>
          <a:xfrm>
            <a:off x="2297873" y="5013288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2" name="모서리가 둥근 직사각형 331"/>
          <p:cNvSpPr/>
          <p:nvPr/>
        </p:nvSpPr>
        <p:spPr>
          <a:xfrm>
            <a:off x="2119662" y="519132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3" name="모서리가 둥근 직사각형 332"/>
          <p:cNvSpPr/>
          <p:nvPr/>
        </p:nvSpPr>
        <p:spPr>
          <a:xfrm>
            <a:off x="2297586" y="519135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4" name="모서리가 둥근 직사각형 333"/>
          <p:cNvSpPr/>
          <p:nvPr/>
        </p:nvSpPr>
        <p:spPr>
          <a:xfrm>
            <a:off x="1764101" y="5369249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5" name="모서리가 둥근 직사각형 334"/>
          <p:cNvSpPr/>
          <p:nvPr/>
        </p:nvSpPr>
        <p:spPr>
          <a:xfrm>
            <a:off x="1942025" y="536913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6" name="모서리가 둥근 직사각형 335"/>
          <p:cNvSpPr/>
          <p:nvPr/>
        </p:nvSpPr>
        <p:spPr>
          <a:xfrm>
            <a:off x="1763814" y="554706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7" name="모서리가 둥근 직사각형 336"/>
          <p:cNvSpPr/>
          <p:nvPr/>
        </p:nvSpPr>
        <p:spPr>
          <a:xfrm>
            <a:off x="1941738" y="554709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8" name="모서리가 둥근 직사각형 337"/>
          <p:cNvSpPr/>
          <p:nvPr/>
        </p:nvSpPr>
        <p:spPr>
          <a:xfrm>
            <a:off x="2119949" y="5369361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9" name="모서리가 둥근 직사각형 338"/>
          <p:cNvSpPr/>
          <p:nvPr/>
        </p:nvSpPr>
        <p:spPr>
          <a:xfrm>
            <a:off x="2297873" y="5369248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40" name="모서리가 둥근 직사각형 339"/>
          <p:cNvSpPr/>
          <p:nvPr/>
        </p:nvSpPr>
        <p:spPr>
          <a:xfrm>
            <a:off x="2119662" y="554717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41" name="모서리가 둥근 직사각형 340"/>
          <p:cNvSpPr/>
          <p:nvPr/>
        </p:nvSpPr>
        <p:spPr>
          <a:xfrm>
            <a:off x="2297586" y="554720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42" name="모서리가 둥근 직사각형 341"/>
          <p:cNvSpPr/>
          <p:nvPr/>
        </p:nvSpPr>
        <p:spPr>
          <a:xfrm>
            <a:off x="1763854" y="5805264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43" name="모서리가 둥근 직사각형 342"/>
          <p:cNvSpPr/>
          <p:nvPr/>
        </p:nvSpPr>
        <p:spPr>
          <a:xfrm>
            <a:off x="2195902" y="5805264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44" name="모서리가 둥근 직사각형 343"/>
          <p:cNvSpPr/>
          <p:nvPr/>
        </p:nvSpPr>
        <p:spPr>
          <a:xfrm>
            <a:off x="2627950" y="5805264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45" name="모서리가 둥근 직사각형 344"/>
          <p:cNvSpPr/>
          <p:nvPr/>
        </p:nvSpPr>
        <p:spPr>
          <a:xfrm>
            <a:off x="3059998" y="5805264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46" name="TextBox 345"/>
          <p:cNvSpPr txBox="1"/>
          <p:nvPr/>
        </p:nvSpPr>
        <p:spPr>
          <a:xfrm rot="16200000">
            <a:off x="2242864" y="4283514"/>
            <a:ext cx="511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/>
              <a:t>...</a:t>
            </a:r>
            <a:endParaRPr lang="ko-KR" altLang="en-US" sz="2800" b="1" dirty="0"/>
          </a:p>
        </p:txBody>
      </p:sp>
      <p:sp>
        <p:nvSpPr>
          <p:cNvPr id="347" name="원통 346"/>
          <p:cNvSpPr/>
          <p:nvPr/>
        </p:nvSpPr>
        <p:spPr>
          <a:xfrm>
            <a:off x="4644065" y="1484784"/>
            <a:ext cx="1296144" cy="1007895"/>
          </a:xfrm>
          <a:prstGeom prst="can">
            <a:avLst>
              <a:gd name="adj" fmla="val 32560"/>
            </a:avLst>
          </a:prstGeom>
          <a:solidFill>
            <a:schemeClr val="accent4">
              <a:lumMod val="60000"/>
              <a:lumOff val="4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/>
              <a:t>88 TB</a:t>
            </a:r>
            <a:endParaRPr lang="ko-KR" altLang="en-US" sz="2400" dirty="0"/>
          </a:p>
        </p:txBody>
      </p:sp>
      <p:sp>
        <p:nvSpPr>
          <p:cNvPr id="354" name="TextBox 353"/>
          <p:cNvSpPr txBox="1"/>
          <p:nvPr/>
        </p:nvSpPr>
        <p:spPr>
          <a:xfrm>
            <a:off x="6614861" y="3028890"/>
            <a:ext cx="1459054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ko-KR" altLang="en-US" sz="2000" dirty="0" smtClean="0"/>
              <a:t>로그인 </a:t>
            </a:r>
            <a:r>
              <a:rPr lang="ko-KR" altLang="en-US" sz="2000" dirty="0" err="1" smtClean="0"/>
              <a:t>노드</a:t>
            </a:r>
            <a:endParaRPr lang="ko-KR" altLang="en-US" sz="2000" dirty="0"/>
          </a:p>
        </p:txBody>
      </p:sp>
      <p:cxnSp>
        <p:nvCxnSpPr>
          <p:cNvPr id="10" name="구부러진 연결선 9"/>
          <p:cNvCxnSpPr>
            <a:stCxn id="113" idx="2"/>
            <a:endCxn id="108" idx="3"/>
          </p:cNvCxnSpPr>
          <p:nvPr/>
        </p:nvCxnSpPr>
        <p:spPr>
          <a:xfrm rot="5400000">
            <a:off x="6498192" y="4166995"/>
            <a:ext cx="1008157" cy="684236"/>
          </a:xfrm>
          <a:prstGeom prst="curvedConnector2">
            <a:avLst/>
          </a:prstGeom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구부러진 연결선 96"/>
          <p:cNvCxnSpPr>
            <a:stCxn id="108" idx="1"/>
            <a:endCxn id="302" idx="3"/>
          </p:cNvCxnSpPr>
          <p:nvPr/>
        </p:nvCxnSpPr>
        <p:spPr>
          <a:xfrm rot="10800000">
            <a:off x="3564014" y="3501008"/>
            <a:ext cx="1440034" cy="1512184"/>
          </a:xfrm>
          <a:prstGeom prst="curvedConnector3">
            <a:avLst>
              <a:gd name="adj1" fmla="val 60583"/>
            </a:avLst>
          </a:prstGeom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/>
          <p:cNvSpPr/>
          <p:nvPr/>
        </p:nvSpPr>
        <p:spPr>
          <a:xfrm>
            <a:off x="5004048" y="4869192"/>
            <a:ext cx="1656104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18000" rIns="36000" bIns="18000"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직사각형 108"/>
          <p:cNvSpPr/>
          <p:nvPr/>
        </p:nvSpPr>
        <p:spPr>
          <a:xfrm>
            <a:off x="5004048" y="4869192"/>
            <a:ext cx="288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18000" rIns="36000" bIns="18000"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직사각형 109"/>
          <p:cNvSpPr/>
          <p:nvPr/>
        </p:nvSpPr>
        <p:spPr>
          <a:xfrm>
            <a:off x="5292080" y="4869192"/>
            <a:ext cx="288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18000" rIns="36000" bIns="18000"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직사각형 110"/>
          <p:cNvSpPr/>
          <p:nvPr/>
        </p:nvSpPr>
        <p:spPr>
          <a:xfrm>
            <a:off x="5580112" y="4869168"/>
            <a:ext cx="288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18000" rIns="36000" bIns="18000"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직사각형 111"/>
          <p:cNvSpPr/>
          <p:nvPr/>
        </p:nvSpPr>
        <p:spPr>
          <a:xfrm>
            <a:off x="5868144" y="4869168"/>
            <a:ext cx="288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18000" rIns="36000" bIns="18000"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6876336" y="3501035"/>
            <a:ext cx="936104" cy="504000"/>
          </a:xfrm>
          <a:prstGeom prst="roundRect">
            <a:avLst>
              <a:gd name="adj" fmla="val 6446"/>
            </a:avLst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7380392" y="3573056"/>
            <a:ext cx="360000" cy="360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6948344" y="3573016"/>
            <a:ext cx="360000" cy="360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123" name="직사각형 122"/>
          <p:cNvSpPr/>
          <p:nvPr/>
        </p:nvSpPr>
        <p:spPr>
          <a:xfrm>
            <a:off x="7075742" y="4365104"/>
            <a:ext cx="288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18000" rIns="36000" bIns="18000" rtlCol="0" anchor="ctr"/>
          <a:lstStyle/>
          <a:p>
            <a:pPr algn="ctr"/>
            <a:endParaRPr lang="ko-KR" altLang="en-US" dirty="0"/>
          </a:p>
        </p:txBody>
      </p:sp>
      <p:sp>
        <p:nvSpPr>
          <p:cNvPr id="125" name="직사각형 124"/>
          <p:cNvSpPr/>
          <p:nvPr/>
        </p:nvSpPr>
        <p:spPr>
          <a:xfrm>
            <a:off x="3995936" y="4293128"/>
            <a:ext cx="288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18000" rIns="36000" bIns="18000"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188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컴퓨터의 성능 및 기술 이전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03355" y="1628800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1"/>
                </a:solidFill>
              </a:rPr>
              <a:t>2001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12187" y="1628800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1"/>
                </a:solidFill>
              </a:rPr>
              <a:t>2011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27584" y="2276872"/>
            <a:ext cx="2880000" cy="864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000" dirty="0" smtClean="0"/>
              <a:t>슈퍼컴퓨터</a:t>
            </a:r>
            <a:endParaRPr lang="en-US" altLang="ko-KR" sz="2000" dirty="0" smtClean="0"/>
          </a:p>
          <a:p>
            <a:pPr algn="ctr">
              <a:lnSpc>
                <a:spcPct val="120000"/>
              </a:lnSpc>
            </a:pPr>
            <a:r>
              <a:rPr lang="en-US" altLang="ko-KR" sz="1600" dirty="0" smtClean="0"/>
              <a:t>~ TFLOPS (10</a:t>
            </a:r>
            <a:r>
              <a:rPr lang="en-US" altLang="ko-KR" sz="1600" baseline="30000" dirty="0" smtClean="0"/>
              <a:t>12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827584" y="3429096"/>
            <a:ext cx="2880000" cy="8640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000" dirty="0" smtClean="0"/>
              <a:t>서버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및</a:t>
            </a:r>
            <a:r>
              <a:rPr lang="en-US" altLang="ko-KR" sz="2000" dirty="0" smtClean="0"/>
              <a:t> </a:t>
            </a:r>
            <a:r>
              <a:rPr lang="ko-KR" altLang="en-US" sz="2000" dirty="0" err="1" smtClean="0"/>
              <a:t>데스크탑</a:t>
            </a:r>
            <a:r>
              <a:rPr lang="ko-KR" altLang="en-US" sz="2000" dirty="0" smtClean="0"/>
              <a:t> 컴퓨터</a:t>
            </a:r>
            <a:endParaRPr lang="en-US" altLang="ko-KR" sz="2000" dirty="0" smtClean="0"/>
          </a:p>
          <a:p>
            <a:pPr algn="ctr">
              <a:lnSpc>
                <a:spcPct val="120000"/>
              </a:lnSpc>
            </a:pPr>
            <a:r>
              <a:rPr lang="en-US" altLang="ko-KR" sz="1600" dirty="0" smtClean="0"/>
              <a:t>~ GFLOPS (10</a:t>
            </a:r>
            <a:r>
              <a:rPr lang="en-US" altLang="ko-KR" sz="1600" baseline="30000" dirty="0" smtClean="0"/>
              <a:t>9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827584" y="4581224"/>
            <a:ext cx="2880000" cy="8640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000" dirty="0" err="1" smtClean="0"/>
              <a:t>모바일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기기</a:t>
            </a:r>
            <a:endParaRPr lang="en-US" altLang="ko-KR" sz="2000" dirty="0" smtClean="0"/>
          </a:p>
          <a:p>
            <a:pPr algn="ctr">
              <a:lnSpc>
                <a:spcPct val="120000"/>
              </a:lnSpc>
            </a:pPr>
            <a:r>
              <a:rPr lang="en-US" altLang="ko-KR" sz="1600" dirty="0" smtClean="0"/>
              <a:t>~ MFLOPS (10</a:t>
            </a:r>
            <a:r>
              <a:rPr lang="en-US" altLang="ko-KR" sz="1600" baseline="30000" dirty="0" smtClean="0"/>
              <a:t>6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5436416" y="2276872"/>
            <a:ext cx="2880000" cy="864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000" dirty="0" smtClean="0"/>
              <a:t>슈퍼컴퓨터</a:t>
            </a:r>
            <a:endParaRPr lang="en-US" altLang="ko-KR" sz="2000" dirty="0" smtClean="0"/>
          </a:p>
          <a:p>
            <a:pPr algn="ctr">
              <a:lnSpc>
                <a:spcPct val="120000"/>
              </a:lnSpc>
            </a:pPr>
            <a:r>
              <a:rPr lang="en-US" altLang="ko-KR" sz="1600" dirty="0" smtClean="0"/>
              <a:t>~ PFLOPS (10</a:t>
            </a:r>
            <a:r>
              <a:rPr lang="en-US" altLang="ko-KR" sz="1600" baseline="30000" dirty="0" smtClean="0"/>
              <a:t>15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436416" y="3429192"/>
            <a:ext cx="2880000" cy="8640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000" dirty="0" smtClean="0"/>
              <a:t>서버</a:t>
            </a:r>
            <a:r>
              <a:rPr lang="en-US" altLang="ko-KR" sz="2000" dirty="0"/>
              <a:t> </a:t>
            </a:r>
            <a:r>
              <a:rPr lang="ko-KR" altLang="en-US" sz="2000" dirty="0" smtClean="0"/>
              <a:t>및</a:t>
            </a:r>
            <a:r>
              <a:rPr lang="en-US" altLang="ko-KR" sz="2000" dirty="0" smtClean="0"/>
              <a:t> </a:t>
            </a:r>
            <a:r>
              <a:rPr lang="ko-KR" altLang="en-US" sz="2000" dirty="0" err="1" smtClean="0"/>
              <a:t>데스크탑</a:t>
            </a:r>
            <a:r>
              <a:rPr lang="ko-KR" altLang="en-US" sz="2000" dirty="0" smtClean="0"/>
              <a:t> 컴퓨터</a:t>
            </a:r>
            <a:endParaRPr lang="en-US" altLang="ko-KR" sz="2000" dirty="0" smtClean="0"/>
          </a:p>
          <a:p>
            <a:pPr algn="ctr">
              <a:lnSpc>
                <a:spcPct val="120000"/>
              </a:lnSpc>
            </a:pPr>
            <a:r>
              <a:rPr lang="en-US" altLang="ko-KR" sz="1600" dirty="0" smtClean="0"/>
              <a:t>~ TFLOPS (10</a:t>
            </a:r>
            <a:r>
              <a:rPr lang="en-US" altLang="ko-KR" sz="1600" baseline="30000" dirty="0" smtClean="0"/>
              <a:t>12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5436416" y="4581224"/>
            <a:ext cx="2880000" cy="8640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000" dirty="0" err="1" smtClean="0"/>
              <a:t>모바일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기기</a:t>
            </a:r>
            <a:endParaRPr lang="en-US" altLang="ko-KR" sz="2000" dirty="0" smtClean="0"/>
          </a:p>
          <a:p>
            <a:pPr algn="ctr">
              <a:lnSpc>
                <a:spcPct val="120000"/>
              </a:lnSpc>
            </a:pPr>
            <a:r>
              <a:rPr lang="en-US" altLang="ko-KR" sz="1600" dirty="0" smtClean="0"/>
              <a:t>~ GFLOPS (10</a:t>
            </a:r>
            <a:r>
              <a:rPr lang="en-US" altLang="ko-KR" sz="1600" baseline="30000" dirty="0" smtClean="0"/>
              <a:t>9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17" name="오른쪽 화살표 16"/>
          <p:cNvSpPr/>
          <p:nvPr/>
        </p:nvSpPr>
        <p:spPr>
          <a:xfrm rot="2349836">
            <a:off x="3672000" y="3154586"/>
            <a:ext cx="1800000" cy="288000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rot="2349836">
            <a:off x="3672000" y="4325174"/>
            <a:ext cx="1800000" cy="288000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3998766" y="3507105"/>
            <a:ext cx="1146468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 smtClean="0"/>
              <a:t>HW/SW</a:t>
            </a:r>
          </a:p>
          <a:p>
            <a:pPr algn="ctr"/>
            <a:r>
              <a:rPr lang="ko-KR" altLang="en-US" sz="2000" b="1" dirty="0" smtClean="0"/>
              <a:t>기술이전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8913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천둥 사용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t>30</a:t>
            </a:fld>
            <a:endParaRPr lang="ko-KR" altLang="en-US"/>
          </a:p>
        </p:txBody>
      </p:sp>
      <p:cxnSp>
        <p:nvCxnSpPr>
          <p:cNvPr id="161" name="직선 연결선 160"/>
          <p:cNvCxnSpPr>
            <a:stCxn id="280" idx="3"/>
          </p:cNvCxnSpPr>
          <p:nvPr/>
        </p:nvCxnSpPr>
        <p:spPr>
          <a:xfrm>
            <a:off x="3564014" y="1916832"/>
            <a:ext cx="1152082" cy="1367998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/>
          <p:cNvCxnSpPr>
            <a:stCxn id="302" idx="3"/>
          </p:cNvCxnSpPr>
          <p:nvPr/>
        </p:nvCxnSpPr>
        <p:spPr>
          <a:xfrm>
            <a:off x="3564014" y="3501008"/>
            <a:ext cx="792042" cy="14400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/>
          <p:cNvCxnSpPr>
            <a:stCxn id="324" idx="3"/>
          </p:cNvCxnSpPr>
          <p:nvPr/>
        </p:nvCxnSpPr>
        <p:spPr>
          <a:xfrm flipV="1">
            <a:off x="3564014" y="4221088"/>
            <a:ext cx="1152082" cy="1368152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/>
          <p:cNvCxnSpPr>
            <a:stCxn id="347" idx="3"/>
          </p:cNvCxnSpPr>
          <p:nvPr/>
        </p:nvCxnSpPr>
        <p:spPr>
          <a:xfrm>
            <a:off x="5292137" y="2492679"/>
            <a:ext cx="0" cy="718258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왼쪽 중괄호 258"/>
          <p:cNvSpPr/>
          <p:nvPr/>
        </p:nvSpPr>
        <p:spPr>
          <a:xfrm>
            <a:off x="1259712" y="1916831"/>
            <a:ext cx="216000" cy="3672409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TextBox 259"/>
          <p:cNvSpPr txBox="1"/>
          <p:nvPr/>
        </p:nvSpPr>
        <p:spPr>
          <a:xfrm>
            <a:off x="342601" y="3152871"/>
            <a:ext cx="845103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400" dirty="0"/>
              <a:t>계산</a:t>
            </a:r>
            <a:endParaRPr lang="en-US" altLang="ko-KR" sz="2400" dirty="0"/>
          </a:p>
          <a:p>
            <a:pPr algn="ctr"/>
            <a:r>
              <a:rPr lang="ko-KR" altLang="en-US" sz="2400" dirty="0" err="1"/>
              <a:t>노드</a:t>
            </a:r>
            <a:endParaRPr lang="en-US" altLang="ko-KR" sz="2400" dirty="0"/>
          </a:p>
          <a:p>
            <a:pPr algn="ctr"/>
            <a:r>
              <a:rPr lang="en-US" altLang="ko-KR" sz="2400" dirty="0"/>
              <a:t>56</a:t>
            </a:r>
            <a:r>
              <a:rPr lang="ko-KR" altLang="en-US" sz="2400" dirty="0"/>
              <a:t>대</a:t>
            </a:r>
          </a:p>
        </p:txBody>
      </p:sp>
      <p:cxnSp>
        <p:nvCxnSpPr>
          <p:cNvPr id="273" name="직선 연결선 272"/>
          <p:cNvCxnSpPr/>
          <p:nvPr/>
        </p:nvCxnSpPr>
        <p:spPr>
          <a:xfrm flipV="1">
            <a:off x="6228336" y="3753035"/>
            <a:ext cx="648000" cy="2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구름 278"/>
          <p:cNvSpPr/>
          <p:nvPr/>
        </p:nvSpPr>
        <p:spPr>
          <a:xfrm>
            <a:off x="4284048" y="3140943"/>
            <a:ext cx="2016178" cy="1224185"/>
          </a:xfrm>
          <a:prstGeom prst="cloud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 dirty="0" err="1"/>
              <a:t>InfiniBand</a:t>
            </a:r>
            <a:endParaRPr lang="en-US" altLang="ko-KR" sz="2000" dirty="0"/>
          </a:p>
        </p:txBody>
      </p:sp>
      <p:sp>
        <p:nvSpPr>
          <p:cNvPr id="280" name="모서리가 둥근 직사각형 279"/>
          <p:cNvSpPr/>
          <p:nvPr/>
        </p:nvSpPr>
        <p:spPr>
          <a:xfrm>
            <a:off x="1619798" y="1196752"/>
            <a:ext cx="1944216" cy="1440160"/>
          </a:xfrm>
          <a:prstGeom prst="roundRect">
            <a:avLst>
              <a:gd name="adj" fmla="val 6446"/>
            </a:avLst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모서리가 둥근 직사각형 280"/>
          <p:cNvSpPr/>
          <p:nvPr/>
        </p:nvSpPr>
        <p:spPr>
          <a:xfrm>
            <a:off x="2699998" y="1340768"/>
            <a:ext cx="720000" cy="6780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2" name="모서리가 둥근 직사각형 281"/>
          <p:cNvSpPr/>
          <p:nvPr/>
        </p:nvSpPr>
        <p:spPr>
          <a:xfrm>
            <a:off x="1764101" y="1340881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3" name="모서리가 둥근 직사각형 282"/>
          <p:cNvSpPr/>
          <p:nvPr/>
        </p:nvSpPr>
        <p:spPr>
          <a:xfrm>
            <a:off x="1942025" y="1340768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4" name="모서리가 둥근 직사각형 283"/>
          <p:cNvSpPr/>
          <p:nvPr/>
        </p:nvSpPr>
        <p:spPr>
          <a:xfrm>
            <a:off x="1763814" y="151880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5" name="모서리가 둥근 직사각형 284"/>
          <p:cNvSpPr/>
          <p:nvPr/>
        </p:nvSpPr>
        <p:spPr>
          <a:xfrm>
            <a:off x="1941738" y="151883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6" name="모서리가 둥근 직사각형 285"/>
          <p:cNvSpPr/>
          <p:nvPr/>
        </p:nvSpPr>
        <p:spPr>
          <a:xfrm>
            <a:off x="2119949" y="1340993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7" name="모서리가 둥근 직사각형 286"/>
          <p:cNvSpPr/>
          <p:nvPr/>
        </p:nvSpPr>
        <p:spPr>
          <a:xfrm>
            <a:off x="2297873" y="134088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8" name="모서리가 둥근 직사각형 287"/>
          <p:cNvSpPr/>
          <p:nvPr/>
        </p:nvSpPr>
        <p:spPr>
          <a:xfrm>
            <a:off x="2119662" y="151891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9" name="모서리가 둥근 직사각형 288"/>
          <p:cNvSpPr/>
          <p:nvPr/>
        </p:nvSpPr>
        <p:spPr>
          <a:xfrm>
            <a:off x="2297586" y="1518948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0" name="모서리가 둥근 직사각형 289"/>
          <p:cNvSpPr/>
          <p:nvPr/>
        </p:nvSpPr>
        <p:spPr>
          <a:xfrm>
            <a:off x="1764101" y="1696841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1" name="모서리가 둥근 직사각형 290"/>
          <p:cNvSpPr/>
          <p:nvPr/>
        </p:nvSpPr>
        <p:spPr>
          <a:xfrm>
            <a:off x="1942025" y="1696728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2" name="모서리가 둥근 직사각형 291"/>
          <p:cNvSpPr/>
          <p:nvPr/>
        </p:nvSpPr>
        <p:spPr>
          <a:xfrm>
            <a:off x="1763814" y="187465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3" name="모서리가 둥근 직사각형 292"/>
          <p:cNvSpPr/>
          <p:nvPr/>
        </p:nvSpPr>
        <p:spPr>
          <a:xfrm>
            <a:off x="1941738" y="187468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4" name="모서리가 둥근 직사각형 293"/>
          <p:cNvSpPr/>
          <p:nvPr/>
        </p:nvSpPr>
        <p:spPr>
          <a:xfrm>
            <a:off x="2119949" y="1696953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5" name="모서리가 둥근 직사각형 294"/>
          <p:cNvSpPr/>
          <p:nvPr/>
        </p:nvSpPr>
        <p:spPr>
          <a:xfrm>
            <a:off x="2297873" y="169684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6" name="모서리가 둥근 직사각형 295"/>
          <p:cNvSpPr/>
          <p:nvPr/>
        </p:nvSpPr>
        <p:spPr>
          <a:xfrm>
            <a:off x="2119662" y="187476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7" name="모서리가 둥근 직사각형 296"/>
          <p:cNvSpPr/>
          <p:nvPr/>
        </p:nvSpPr>
        <p:spPr>
          <a:xfrm>
            <a:off x="2297586" y="187479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8" name="모서리가 둥근 직사각형 297"/>
          <p:cNvSpPr/>
          <p:nvPr/>
        </p:nvSpPr>
        <p:spPr>
          <a:xfrm>
            <a:off x="1763854" y="2132856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99" name="모서리가 둥근 직사각형 298"/>
          <p:cNvSpPr/>
          <p:nvPr/>
        </p:nvSpPr>
        <p:spPr>
          <a:xfrm>
            <a:off x="2195902" y="2132856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00" name="모서리가 둥근 직사각형 299"/>
          <p:cNvSpPr/>
          <p:nvPr/>
        </p:nvSpPr>
        <p:spPr>
          <a:xfrm>
            <a:off x="2627950" y="2132856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01" name="모서리가 둥근 직사각형 300"/>
          <p:cNvSpPr/>
          <p:nvPr/>
        </p:nvSpPr>
        <p:spPr>
          <a:xfrm>
            <a:off x="3059998" y="2132856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02" name="모서리가 둥근 직사각형 301"/>
          <p:cNvSpPr/>
          <p:nvPr/>
        </p:nvSpPr>
        <p:spPr>
          <a:xfrm>
            <a:off x="1619798" y="2780928"/>
            <a:ext cx="1944216" cy="1440160"/>
          </a:xfrm>
          <a:prstGeom prst="roundRect">
            <a:avLst>
              <a:gd name="adj" fmla="val 6446"/>
            </a:avLst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3" name="모서리가 둥근 직사각형 302"/>
          <p:cNvSpPr/>
          <p:nvPr/>
        </p:nvSpPr>
        <p:spPr>
          <a:xfrm>
            <a:off x="2699998" y="2924944"/>
            <a:ext cx="720000" cy="6780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모서리가 둥근 직사각형 303"/>
          <p:cNvSpPr/>
          <p:nvPr/>
        </p:nvSpPr>
        <p:spPr>
          <a:xfrm>
            <a:off x="1764101" y="2925057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05" name="모서리가 둥근 직사각형 304"/>
          <p:cNvSpPr/>
          <p:nvPr/>
        </p:nvSpPr>
        <p:spPr>
          <a:xfrm>
            <a:off x="1942025" y="292494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06" name="모서리가 둥근 직사각형 305"/>
          <p:cNvSpPr/>
          <p:nvPr/>
        </p:nvSpPr>
        <p:spPr>
          <a:xfrm>
            <a:off x="1763814" y="310298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07" name="모서리가 둥근 직사각형 306"/>
          <p:cNvSpPr/>
          <p:nvPr/>
        </p:nvSpPr>
        <p:spPr>
          <a:xfrm>
            <a:off x="1941738" y="310301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08" name="모서리가 둥근 직사각형 307"/>
          <p:cNvSpPr/>
          <p:nvPr/>
        </p:nvSpPr>
        <p:spPr>
          <a:xfrm>
            <a:off x="2119949" y="2925169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09" name="모서리가 둥근 직사각형 308"/>
          <p:cNvSpPr/>
          <p:nvPr/>
        </p:nvSpPr>
        <p:spPr>
          <a:xfrm>
            <a:off x="2297873" y="292505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0" name="모서리가 둥근 직사각형 309"/>
          <p:cNvSpPr/>
          <p:nvPr/>
        </p:nvSpPr>
        <p:spPr>
          <a:xfrm>
            <a:off x="2119662" y="310309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1" name="모서리가 둥근 직사각형 310"/>
          <p:cNvSpPr/>
          <p:nvPr/>
        </p:nvSpPr>
        <p:spPr>
          <a:xfrm>
            <a:off x="2297586" y="310312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2" name="모서리가 둥근 직사각형 311"/>
          <p:cNvSpPr/>
          <p:nvPr/>
        </p:nvSpPr>
        <p:spPr>
          <a:xfrm>
            <a:off x="1764101" y="3281017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3" name="모서리가 둥근 직사각형 312"/>
          <p:cNvSpPr/>
          <p:nvPr/>
        </p:nvSpPr>
        <p:spPr>
          <a:xfrm>
            <a:off x="1942025" y="328090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4" name="모서리가 둥근 직사각형 313"/>
          <p:cNvSpPr/>
          <p:nvPr/>
        </p:nvSpPr>
        <p:spPr>
          <a:xfrm>
            <a:off x="1763814" y="3458828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5" name="모서리가 둥근 직사각형 314"/>
          <p:cNvSpPr/>
          <p:nvPr/>
        </p:nvSpPr>
        <p:spPr>
          <a:xfrm>
            <a:off x="1941738" y="345886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6" name="모서리가 둥근 직사각형 315"/>
          <p:cNvSpPr/>
          <p:nvPr/>
        </p:nvSpPr>
        <p:spPr>
          <a:xfrm>
            <a:off x="2119949" y="3281129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7" name="모서리가 둥근 직사각형 316"/>
          <p:cNvSpPr/>
          <p:nvPr/>
        </p:nvSpPr>
        <p:spPr>
          <a:xfrm>
            <a:off x="2297873" y="328101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8" name="모서리가 둥근 직사각형 317"/>
          <p:cNvSpPr/>
          <p:nvPr/>
        </p:nvSpPr>
        <p:spPr>
          <a:xfrm>
            <a:off x="2119662" y="345894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9" name="모서리가 둥근 직사각형 318"/>
          <p:cNvSpPr/>
          <p:nvPr/>
        </p:nvSpPr>
        <p:spPr>
          <a:xfrm>
            <a:off x="2297586" y="345897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20" name="모서리가 둥근 직사각형 319"/>
          <p:cNvSpPr/>
          <p:nvPr/>
        </p:nvSpPr>
        <p:spPr>
          <a:xfrm>
            <a:off x="1763854" y="3717032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21" name="모서리가 둥근 직사각형 320"/>
          <p:cNvSpPr/>
          <p:nvPr/>
        </p:nvSpPr>
        <p:spPr>
          <a:xfrm>
            <a:off x="2195902" y="3717032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22" name="모서리가 둥근 직사각형 321"/>
          <p:cNvSpPr/>
          <p:nvPr/>
        </p:nvSpPr>
        <p:spPr>
          <a:xfrm>
            <a:off x="2627950" y="3717032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23" name="모서리가 둥근 직사각형 322"/>
          <p:cNvSpPr/>
          <p:nvPr/>
        </p:nvSpPr>
        <p:spPr>
          <a:xfrm>
            <a:off x="3059998" y="3717032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24" name="모서리가 둥근 직사각형 323"/>
          <p:cNvSpPr/>
          <p:nvPr/>
        </p:nvSpPr>
        <p:spPr>
          <a:xfrm>
            <a:off x="1619798" y="4869160"/>
            <a:ext cx="1944216" cy="1440160"/>
          </a:xfrm>
          <a:prstGeom prst="roundRect">
            <a:avLst>
              <a:gd name="adj" fmla="val 6446"/>
            </a:avLst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5" name="모서리가 둥근 직사각형 324"/>
          <p:cNvSpPr/>
          <p:nvPr/>
        </p:nvSpPr>
        <p:spPr>
          <a:xfrm>
            <a:off x="2699998" y="5013176"/>
            <a:ext cx="720000" cy="6780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6" name="모서리가 둥근 직사각형 325"/>
          <p:cNvSpPr/>
          <p:nvPr/>
        </p:nvSpPr>
        <p:spPr>
          <a:xfrm>
            <a:off x="1764101" y="5013289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27" name="모서리가 둥근 직사각형 326"/>
          <p:cNvSpPr/>
          <p:nvPr/>
        </p:nvSpPr>
        <p:spPr>
          <a:xfrm>
            <a:off x="1942025" y="501317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28" name="모서리가 둥근 직사각형 327"/>
          <p:cNvSpPr/>
          <p:nvPr/>
        </p:nvSpPr>
        <p:spPr>
          <a:xfrm>
            <a:off x="1763814" y="519121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29" name="모서리가 둥근 직사각형 328"/>
          <p:cNvSpPr/>
          <p:nvPr/>
        </p:nvSpPr>
        <p:spPr>
          <a:xfrm>
            <a:off x="1941738" y="519124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0" name="모서리가 둥근 직사각형 329"/>
          <p:cNvSpPr/>
          <p:nvPr/>
        </p:nvSpPr>
        <p:spPr>
          <a:xfrm>
            <a:off x="2119949" y="5013401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1" name="모서리가 둥근 직사각형 330"/>
          <p:cNvSpPr/>
          <p:nvPr/>
        </p:nvSpPr>
        <p:spPr>
          <a:xfrm>
            <a:off x="2297873" y="5013288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2" name="모서리가 둥근 직사각형 331"/>
          <p:cNvSpPr/>
          <p:nvPr/>
        </p:nvSpPr>
        <p:spPr>
          <a:xfrm>
            <a:off x="2119662" y="519132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3" name="모서리가 둥근 직사각형 332"/>
          <p:cNvSpPr/>
          <p:nvPr/>
        </p:nvSpPr>
        <p:spPr>
          <a:xfrm>
            <a:off x="2297586" y="519135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4" name="모서리가 둥근 직사각형 333"/>
          <p:cNvSpPr/>
          <p:nvPr/>
        </p:nvSpPr>
        <p:spPr>
          <a:xfrm>
            <a:off x="1764101" y="5369249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5" name="모서리가 둥근 직사각형 334"/>
          <p:cNvSpPr/>
          <p:nvPr/>
        </p:nvSpPr>
        <p:spPr>
          <a:xfrm>
            <a:off x="1942025" y="536913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6" name="모서리가 둥근 직사각형 335"/>
          <p:cNvSpPr/>
          <p:nvPr/>
        </p:nvSpPr>
        <p:spPr>
          <a:xfrm>
            <a:off x="1763814" y="554706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7" name="모서리가 둥근 직사각형 336"/>
          <p:cNvSpPr/>
          <p:nvPr/>
        </p:nvSpPr>
        <p:spPr>
          <a:xfrm>
            <a:off x="1941738" y="554709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8" name="모서리가 둥근 직사각형 337"/>
          <p:cNvSpPr/>
          <p:nvPr/>
        </p:nvSpPr>
        <p:spPr>
          <a:xfrm>
            <a:off x="2119949" y="5369361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9" name="모서리가 둥근 직사각형 338"/>
          <p:cNvSpPr/>
          <p:nvPr/>
        </p:nvSpPr>
        <p:spPr>
          <a:xfrm>
            <a:off x="2297873" y="5369248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40" name="모서리가 둥근 직사각형 339"/>
          <p:cNvSpPr/>
          <p:nvPr/>
        </p:nvSpPr>
        <p:spPr>
          <a:xfrm>
            <a:off x="2119662" y="554717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41" name="모서리가 둥근 직사각형 340"/>
          <p:cNvSpPr/>
          <p:nvPr/>
        </p:nvSpPr>
        <p:spPr>
          <a:xfrm>
            <a:off x="2297586" y="554720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42" name="모서리가 둥근 직사각형 341"/>
          <p:cNvSpPr/>
          <p:nvPr/>
        </p:nvSpPr>
        <p:spPr>
          <a:xfrm>
            <a:off x="1763854" y="5805264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43" name="모서리가 둥근 직사각형 342"/>
          <p:cNvSpPr/>
          <p:nvPr/>
        </p:nvSpPr>
        <p:spPr>
          <a:xfrm>
            <a:off x="2195902" y="5805264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44" name="모서리가 둥근 직사각형 343"/>
          <p:cNvSpPr/>
          <p:nvPr/>
        </p:nvSpPr>
        <p:spPr>
          <a:xfrm>
            <a:off x="2627950" y="5805264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45" name="모서리가 둥근 직사각형 344"/>
          <p:cNvSpPr/>
          <p:nvPr/>
        </p:nvSpPr>
        <p:spPr>
          <a:xfrm>
            <a:off x="3059998" y="5805264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46" name="TextBox 345"/>
          <p:cNvSpPr txBox="1"/>
          <p:nvPr/>
        </p:nvSpPr>
        <p:spPr>
          <a:xfrm rot="16200000">
            <a:off x="2242864" y="4283514"/>
            <a:ext cx="511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/>
              <a:t>...</a:t>
            </a:r>
            <a:endParaRPr lang="ko-KR" altLang="en-US" sz="2800" b="1" dirty="0"/>
          </a:p>
        </p:txBody>
      </p:sp>
      <p:sp>
        <p:nvSpPr>
          <p:cNvPr id="347" name="원통 346"/>
          <p:cNvSpPr/>
          <p:nvPr/>
        </p:nvSpPr>
        <p:spPr>
          <a:xfrm>
            <a:off x="4644065" y="1484784"/>
            <a:ext cx="1296144" cy="1007895"/>
          </a:xfrm>
          <a:prstGeom prst="can">
            <a:avLst>
              <a:gd name="adj" fmla="val 32560"/>
            </a:avLst>
          </a:prstGeom>
          <a:solidFill>
            <a:schemeClr val="accent4">
              <a:lumMod val="60000"/>
              <a:lumOff val="4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/>
              <a:t>88 TB</a:t>
            </a:r>
            <a:endParaRPr lang="ko-KR" altLang="en-US" sz="2400" dirty="0"/>
          </a:p>
        </p:txBody>
      </p:sp>
      <p:sp>
        <p:nvSpPr>
          <p:cNvPr id="354" name="TextBox 353"/>
          <p:cNvSpPr txBox="1"/>
          <p:nvPr/>
        </p:nvSpPr>
        <p:spPr>
          <a:xfrm>
            <a:off x="6614861" y="3028890"/>
            <a:ext cx="1459054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ko-KR" altLang="en-US" sz="2000" dirty="0" smtClean="0"/>
              <a:t>로그인 </a:t>
            </a:r>
            <a:r>
              <a:rPr lang="ko-KR" altLang="en-US" sz="2000" dirty="0" err="1" smtClean="0"/>
              <a:t>노드</a:t>
            </a:r>
            <a:endParaRPr lang="ko-KR" altLang="en-US" sz="2000" dirty="0"/>
          </a:p>
        </p:txBody>
      </p:sp>
      <p:cxnSp>
        <p:nvCxnSpPr>
          <p:cNvPr id="10" name="구부러진 연결선 9"/>
          <p:cNvCxnSpPr>
            <a:stCxn id="113" idx="2"/>
            <a:endCxn id="108" idx="3"/>
          </p:cNvCxnSpPr>
          <p:nvPr/>
        </p:nvCxnSpPr>
        <p:spPr>
          <a:xfrm rot="5400000">
            <a:off x="6498192" y="4166995"/>
            <a:ext cx="1008157" cy="684236"/>
          </a:xfrm>
          <a:prstGeom prst="curvedConnector2">
            <a:avLst/>
          </a:prstGeom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구부러진 연결선 96"/>
          <p:cNvCxnSpPr>
            <a:stCxn id="108" idx="1"/>
            <a:endCxn id="302" idx="3"/>
          </p:cNvCxnSpPr>
          <p:nvPr/>
        </p:nvCxnSpPr>
        <p:spPr>
          <a:xfrm rot="10800000">
            <a:off x="3564014" y="3501008"/>
            <a:ext cx="1440034" cy="1512184"/>
          </a:xfrm>
          <a:prstGeom prst="curvedConnector3">
            <a:avLst>
              <a:gd name="adj1" fmla="val 60583"/>
            </a:avLst>
          </a:prstGeom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구부러진 연결선 99"/>
          <p:cNvCxnSpPr>
            <a:stCxn id="108" idx="1"/>
            <a:endCxn id="280" idx="3"/>
          </p:cNvCxnSpPr>
          <p:nvPr/>
        </p:nvCxnSpPr>
        <p:spPr>
          <a:xfrm rot="10800000">
            <a:off x="3564014" y="1916832"/>
            <a:ext cx="1440034" cy="3096360"/>
          </a:xfrm>
          <a:prstGeom prst="curvedConnector3">
            <a:avLst>
              <a:gd name="adj1" fmla="val 40078"/>
            </a:avLst>
          </a:prstGeom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구부러진 연결선 103"/>
          <p:cNvCxnSpPr>
            <a:stCxn id="108" idx="1"/>
            <a:endCxn id="324" idx="3"/>
          </p:cNvCxnSpPr>
          <p:nvPr/>
        </p:nvCxnSpPr>
        <p:spPr>
          <a:xfrm rot="10800000" flipV="1">
            <a:off x="3564014" y="5013192"/>
            <a:ext cx="1440034" cy="576048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/>
          <p:cNvSpPr/>
          <p:nvPr/>
        </p:nvSpPr>
        <p:spPr>
          <a:xfrm>
            <a:off x="5004048" y="4869192"/>
            <a:ext cx="1656104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18000" rIns="36000" bIns="18000"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직사각형 108"/>
          <p:cNvSpPr/>
          <p:nvPr/>
        </p:nvSpPr>
        <p:spPr>
          <a:xfrm>
            <a:off x="5004048" y="4869192"/>
            <a:ext cx="288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18000" rIns="36000" bIns="18000"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직사각형 109"/>
          <p:cNvSpPr/>
          <p:nvPr/>
        </p:nvSpPr>
        <p:spPr>
          <a:xfrm>
            <a:off x="5292080" y="4869192"/>
            <a:ext cx="288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18000" rIns="36000" bIns="18000"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직사각형 110"/>
          <p:cNvSpPr/>
          <p:nvPr/>
        </p:nvSpPr>
        <p:spPr>
          <a:xfrm>
            <a:off x="5580112" y="4869168"/>
            <a:ext cx="288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18000" rIns="36000" bIns="18000"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직사각형 111"/>
          <p:cNvSpPr/>
          <p:nvPr/>
        </p:nvSpPr>
        <p:spPr>
          <a:xfrm>
            <a:off x="5868144" y="4869168"/>
            <a:ext cx="288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18000" rIns="36000" bIns="18000"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6876336" y="3501035"/>
            <a:ext cx="936104" cy="504000"/>
          </a:xfrm>
          <a:prstGeom prst="roundRect">
            <a:avLst>
              <a:gd name="adj" fmla="val 6446"/>
            </a:avLst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7380392" y="3573056"/>
            <a:ext cx="360000" cy="360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6948344" y="3573016"/>
            <a:ext cx="360000" cy="360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123" name="직사각형 122"/>
          <p:cNvSpPr/>
          <p:nvPr/>
        </p:nvSpPr>
        <p:spPr>
          <a:xfrm>
            <a:off x="7075742" y="4365104"/>
            <a:ext cx="288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18000" rIns="36000" bIns="18000" rtlCol="0" anchor="ctr"/>
          <a:lstStyle/>
          <a:p>
            <a:pPr algn="ctr"/>
            <a:endParaRPr lang="ko-KR" altLang="en-US" dirty="0"/>
          </a:p>
        </p:txBody>
      </p:sp>
      <p:sp>
        <p:nvSpPr>
          <p:cNvPr id="125" name="직사각형 124"/>
          <p:cNvSpPr/>
          <p:nvPr/>
        </p:nvSpPr>
        <p:spPr>
          <a:xfrm>
            <a:off x="3995936" y="4293128"/>
            <a:ext cx="288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18000" rIns="36000" bIns="18000" rtlCol="0" anchor="ctr"/>
          <a:lstStyle/>
          <a:p>
            <a:pPr algn="ctr"/>
            <a:endParaRPr lang="ko-KR" altLang="en-US" dirty="0"/>
          </a:p>
        </p:txBody>
      </p:sp>
      <p:sp>
        <p:nvSpPr>
          <p:cNvPr id="126" name="직사각형 125"/>
          <p:cNvSpPr/>
          <p:nvPr/>
        </p:nvSpPr>
        <p:spPr>
          <a:xfrm>
            <a:off x="4284000" y="3573016"/>
            <a:ext cx="288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18000" rIns="36000" bIns="18000" rtlCol="0" anchor="ctr"/>
          <a:lstStyle/>
          <a:p>
            <a:pPr algn="ctr"/>
            <a:endParaRPr lang="ko-KR" altLang="en-US" dirty="0"/>
          </a:p>
        </p:txBody>
      </p:sp>
      <p:sp>
        <p:nvSpPr>
          <p:cNvPr id="127" name="직사각형 126"/>
          <p:cNvSpPr/>
          <p:nvPr/>
        </p:nvSpPr>
        <p:spPr>
          <a:xfrm>
            <a:off x="4148368" y="5157192"/>
            <a:ext cx="288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18000" rIns="36000" bIns="18000"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278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천둥 사용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t>31</a:t>
            </a:fld>
            <a:endParaRPr lang="ko-KR" altLang="en-US"/>
          </a:p>
        </p:txBody>
      </p:sp>
      <p:cxnSp>
        <p:nvCxnSpPr>
          <p:cNvPr id="161" name="직선 연결선 160"/>
          <p:cNvCxnSpPr>
            <a:stCxn id="280" idx="3"/>
          </p:cNvCxnSpPr>
          <p:nvPr/>
        </p:nvCxnSpPr>
        <p:spPr>
          <a:xfrm>
            <a:off x="3564014" y="1916832"/>
            <a:ext cx="1152082" cy="1367998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/>
          <p:cNvCxnSpPr>
            <a:stCxn id="302" idx="3"/>
          </p:cNvCxnSpPr>
          <p:nvPr/>
        </p:nvCxnSpPr>
        <p:spPr>
          <a:xfrm>
            <a:off x="3564014" y="3501008"/>
            <a:ext cx="792042" cy="14400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/>
          <p:cNvCxnSpPr>
            <a:stCxn id="324" idx="3"/>
          </p:cNvCxnSpPr>
          <p:nvPr/>
        </p:nvCxnSpPr>
        <p:spPr>
          <a:xfrm flipV="1">
            <a:off x="3564014" y="4221088"/>
            <a:ext cx="1152082" cy="1368152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연결선 254"/>
          <p:cNvCxnSpPr>
            <a:stCxn id="347" idx="3"/>
          </p:cNvCxnSpPr>
          <p:nvPr/>
        </p:nvCxnSpPr>
        <p:spPr>
          <a:xfrm>
            <a:off x="5292137" y="2492679"/>
            <a:ext cx="0" cy="718258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왼쪽 중괄호 258"/>
          <p:cNvSpPr/>
          <p:nvPr/>
        </p:nvSpPr>
        <p:spPr>
          <a:xfrm>
            <a:off x="1259712" y="1916831"/>
            <a:ext cx="216000" cy="3672409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0" name="TextBox 259"/>
          <p:cNvSpPr txBox="1"/>
          <p:nvPr/>
        </p:nvSpPr>
        <p:spPr>
          <a:xfrm>
            <a:off x="342601" y="3152871"/>
            <a:ext cx="845103" cy="120032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2400" dirty="0"/>
              <a:t>계산</a:t>
            </a:r>
            <a:endParaRPr lang="en-US" altLang="ko-KR" sz="2400" dirty="0"/>
          </a:p>
          <a:p>
            <a:pPr algn="ctr"/>
            <a:r>
              <a:rPr lang="ko-KR" altLang="en-US" sz="2400" dirty="0" err="1"/>
              <a:t>노드</a:t>
            </a:r>
            <a:endParaRPr lang="en-US" altLang="ko-KR" sz="2400" dirty="0"/>
          </a:p>
          <a:p>
            <a:pPr algn="ctr"/>
            <a:r>
              <a:rPr lang="en-US" altLang="ko-KR" sz="2400" dirty="0"/>
              <a:t>56</a:t>
            </a:r>
            <a:r>
              <a:rPr lang="ko-KR" altLang="en-US" sz="2400" dirty="0"/>
              <a:t>대</a:t>
            </a:r>
          </a:p>
        </p:txBody>
      </p:sp>
      <p:cxnSp>
        <p:nvCxnSpPr>
          <p:cNvPr id="273" name="직선 연결선 272"/>
          <p:cNvCxnSpPr/>
          <p:nvPr/>
        </p:nvCxnSpPr>
        <p:spPr>
          <a:xfrm flipV="1">
            <a:off x="6228336" y="3753035"/>
            <a:ext cx="648000" cy="2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구름 278"/>
          <p:cNvSpPr/>
          <p:nvPr/>
        </p:nvSpPr>
        <p:spPr>
          <a:xfrm>
            <a:off x="4284048" y="3140943"/>
            <a:ext cx="2016178" cy="1224185"/>
          </a:xfrm>
          <a:prstGeom prst="cloud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 dirty="0" err="1" smtClean="0"/>
              <a:t>InfiniBand</a:t>
            </a:r>
            <a:endParaRPr lang="en-US" altLang="ko-KR" sz="2000" dirty="0" smtClean="0"/>
          </a:p>
        </p:txBody>
      </p:sp>
      <p:sp>
        <p:nvSpPr>
          <p:cNvPr id="280" name="모서리가 둥근 직사각형 279"/>
          <p:cNvSpPr/>
          <p:nvPr/>
        </p:nvSpPr>
        <p:spPr>
          <a:xfrm>
            <a:off x="1619798" y="1196752"/>
            <a:ext cx="1944216" cy="1440160"/>
          </a:xfrm>
          <a:prstGeom prst="roundRect">
            <a:avLst>
              <a:gd name="adj" fmla="val 6446"/>
            </a:avLst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1" name="모서리가 둥근 직사각형 280"/>
          <p:cNvSpPr/>
          <p:nvPr/>
        </p:nvSpPr>
        <p:spPr>
          <a:xfrm>
            <a:off x="2699998" y="1340768"/>
            <a:ext cx="720000" cy="6780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2" name="모서리가 둥근 직사각형 281"/>
          <p:cNvSpPr/>
          <p:nvPr/>
        </p:nvSpPr>
        <p:spPr>
          <a:xfrm>
            <a:off x="1764101" y="1340881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3" name="모서리가 둥근 직사각형 282"/>
          <p:cNvSpPr/>
          <p:nvPr/>
        </p:nvSpPr>
        <p:spPr>
          <a:xfrm>
            <a:off x="1942025" y="1340768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4" name="모서리가 둥근 직사각형 283"/>
          <p:cNvSpPr/>
          <p:nvPr/>
        </p:nvSpPr>
        <p:spPr>
          <a:xfrm>
            <a:off x="1763814" y="151880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5" name="모서리가 둥근 직사각형 284"/>
          <p:cNvSpPr/>
          <p:nvPr/>
        </p:nvSpPr>
        <p:spPr>
          <a:xfrm>
            <a:off x="1941738" y="151883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6" name="모서리가 둥근 직사각형 285"/>
          <p:cNvSpPr/>
          <p:nvPr/>
        </p:nvSpPr>
        <p:spPr>
          <a:xfrm>
            <a:off x="2119949" y="1340993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7" name="모서리가 둥근 직사각형 286"/>
          <p:cNvSpPr/>
          <p:nvPr/>
        </p:nvSpPr>
        <p:spPr>
          <a:xfrm>
            <a:off x="2297873" y="134088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8" name="모서리가 둥근 직사각형 287"/>
          <p:cNvSpPr/>
          <p:nvPr/>
        </p:nvSpPr>
        <p:spPr>
          <a:xfrm>
            <a:off x="2119662" y="151891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89" name="모서리가 둥근 직사각형 288"/>
          <p:cNvSpPr/>
          <p:nvPr/>
        </p:nvSpPr>
        <p:spPr>
          <a:xfrm>
            <a:off x="2297586" y="1518948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0" name="모서리가 둥근 직사각형 289"/>
          <p:cNvSpPr/>
          <p:nvPr/>
        </p:nvSpPr>
        <p:spPr>
          <a:xfrm>
            <a:off x="1764101" y="1696841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1" name="모서리가 둥근 직사각형 290"/>
          <p:cNvSpPr/>
          <p:nvPr/>
        </p:nvSpPr>
        <p:spPr>
          <a:xfrm>
            <a:off x="1942025" y="1696728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2" name="모서리가 둥근 직사각형 291"/>
          <p:cNvSpPr/>
          <p:nvPr/>
        </p:nvSpPr>
        <p:spPr>
          <a:xfrm>
            <a:off x="1763814" y="187465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3" name="모서리가 둥근 직사각형 292"/>
          <p:cNvSpPr/>
          <p:nvPr/>
        </p:nvSpPr>
        <p:spPr>
          <a:xfrm>
            <a:off x="1941738" y="187468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4" name="모서리가 둥근 직사각형 293"/>
          <p:cNvSpPr/>
          <p:nvPr/>
        </p:nvSpPr>
        <p:spPr>
          <a:xfrm>
            <a:off x="2119949" y="1696953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5" name="모서리가 둥근 직사각형 294"/>
          <p:cNvSpPr/>
          <p:nvPr/>
        </p:nvSpPr>
        <p:spPr>
          <a:xfrm>
            <a:off x="2297873" y="169684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6" name="모서리가 둥근 직사각형 295"/>
          <p:cNvSpPr/>
          <p:nvPr/>
        </p:nvSpPr>
        <p:spPr>
          <a:xfrm>
            <a:off x="2119662" y="187476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7" name="모서리가 둥근 직사각형 296"/>
          <p:cNvSpPr/>
          <p:nvPr/>
        </p:nvSpPr>
        <p:spPr>
          <a:xfrm>
            <a:off x="2297586" y="187479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298" name="모서리가 둥근 직사각형 297"/>
          <p:cNvSpPr/>
          <p:nvPr/>
        </p:nvSpPr>
        <p:spPr>
          <a:xfrm>
            <a:off x="1763854" y="2132856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99" name="모서리가 둥근 직사각형 298"/>
          <p:cNvSpPr/>
          <p:nvPr/>
        </p:nvSpPr>
        <p:spPr>
          <a:xfrm>
            <a:off x="2195902" y="2132856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00" name="모서리가 둥근 직사각형 299"/>
          <p:cNvSpPr/>
          <p:nvPr/>
        </p:nvSpPr>
        <p:spPr>
          <a:xfrm>
            <a:off x="2627950" y="2132856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01" name="모서리가 둥근 직사각형 300"/>
          <p:cNvSpPr/>
          <p:nvPr/>
        </p:nvSpPr>
        <p:spPr>
          <a:xfrm>
            <a:off x="3059998" y="2132856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02" name="모서리가 둥근 직사각형 301"/>
          <p:cNvSpPr/>
          <p:nvPr/>
        </p:nvSpPr>
        <p:spPr>
          <a:xfrm>
            <a:off x="1619798" y="2780928"/>
            <a:ext cx="1944216" cy="1440160"/>
          </a:xfrm>
          <a:prstGeom prst="roundRect">
            <a:avLst>
              <a:gd name="adj" fmla="val 6446"/>
            </a:avLst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3" name="모서리가 둥근 직사각형 302"/>
          <p:cNvSpPr/>
          <p:nvPr/>
        </p:nvSpPr>
        <p:spPr>
          <a:xfrm>
            <a:off x="2699998" y="2924944"/>
            <a:ext cx="720000" cy="6780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4" name="모서리가 둥근 직사각형 303"/>
          <p:cNvSpPr/>
          <p:nvPr/>
        </p:nvSpPr>
        <p:spPr>
          <a:xfrm>
            <a:off x="1764101" y="2925057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05" name="모서리가 둥근 직사각형 304"/>
          <p:cNvSpPr/>
          <p:nvPr/>
        </p:nvSpPr>
        <p:spPr>
          <a:xfrm>
            <a:off x="1942025" y="292494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06" name="모서리가 둥근 직사각형 305"/>
          <p:cNvSpPr/>
          <p:nvPr/>
        </p:nvSpPr>
        <p:spPr>
          <a:xfrm>
            <a:off x="1763814" y="310298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07" name="모서리가 둥근 직사각형 306"/>
          <p:cNvSpPr/>
          <p:nvPr/>
        </p:nvSpPr>
        <p:spPr>
          <a:xfrm>
            <a:off x="1941738" y="310301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08" name="모서리가 둥근 직사각형 307"/>
          <p:cNvSpPr/>
          <p:nvPr/>
        </p:nvSpPr>
        <p:spPr>
          <a:xfrm>
            <a:off x="2119949" y="2925169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09" name="모서리가 둥근 직사각형 308"/>
          <p:cNvSpPr/>
          <p:nvPr/>
        </p:nvSpPr>
        <p:spPr>
          <a:xfrm>
            <a:off x="2297873" y="292505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0" name="모서리가 둥근 직사각형 309"/>
          <p:cNvSpPr/>
          <p:nvPr/>
        </p:nvSpPr>
        <p:spPr>
          <a:xfrm>
            <a:off x="2119662" y="310309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1" name="모서리가 둥근 직사각형 310"/>
          <p:cNvSpPr/>
          <p:nvPr/>
        </p:nvSpPr>
        <p:spPr>
          <a:xfrm>
            <a:off x="2297586" y="310312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2" name="모서리가 둥근 직사각형 311"/>
          <p:cNvSpPr/>
          <p:nvPr/>
        </p:nvSpPr>
        <p:spPr>
          <a:xfrm>
            <a:off x="1764101" y="3281017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3" name="모서리가 둥근 직사각형 312"/>
          <p:cNvSpPr/>
          <p:nvPr/>
        </p:nvSpPr>
        <p:spPr>
          <a:xfrm>
            <a:off x="1942025" y="328090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4" name="모서리가 둥근 직사각형 313"/>
          <p:cNvSpPr/>
          <p:nvPr/>
        </p:nvSpPr>
        <p:spPr>
          <a:xfrm>
            <a:off x="1763814" y="3458828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5" name="모서리가 둥근 직사각형 314"/>
          <p:cNvSpPr/>
          <p:nvPr/>
        </p:nvSpPr>
        <p:spPr>
          <a:xfrm>
            <a:off x="1941738" y="345886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6" name="모서리가 둥근 직사각형 315"/>
          <p:cNvSpPr/>
          <p:nvPr/>
        </p:nvSpPr>
        <p:spPr>
          <a:xfrm>
            <a:off x="2119949" y="3281129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7" name="모서리가 둥근 직사각형 316"/>
          <p:cNvSpPr/>
          <p:nvPr/>
        </p:nvSpPr>
        <p:spPr>
          <a:xfrm>
            <a:off x="2297873" y="328101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8" name="모서리가 둥근 직사각형 317"/>
          <p:cNvSpPr/>
          <p:nvPr/>
        </p:nvSpPr>
        <p:spPr>
          <a:xfrm>
            <a:off x="2119662" y="345894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19" name="모서리가 둥근 직사각형 318"/>
          <p:cNvSpPr/>
          <p:nvPr/>
        </p:nvSpPr>
        <p:spPr>
          <a:xfrm>
            <a:off x="2297586" y="345897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20" name="모서리가 둥근 직사각형 319"/>
          <p:cNvSpPr/>
          <p:nvPr/>
        </p:nvSpPr>
        <p:spPr>
          <a:xfrm>
            <a:off x="1763854" y="3717032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21" name="모서리가 둥근 직사각형 320"/>
          <p:cNvSpPr/>
          <p:nvPr/>
        </p:nvSpPr>
        <p:spPr>
          <a:xfrm>
            <a:off x="2195902" y="3717032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22" name="모서리가 둥근 직사각형 321"/>
          <p:cNvSpPr/>
          <p:nvPr/>
        </p:nvSpPr>
        <p:spPr>
          <a:xfrm>
            <a:off x="2627950" y="3717032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23" name="모서리가 둥근 직사각형 322"/>
          <p:cNvSpPr/>
          <p:nvPr/>
        </p:nvSpPr>
        <p:spPr>
          <a:xfrm>
            <a:off x="3059998" y="3717032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24" name="모서리가 둥근 직사각형 323"/>
          <p:cNvSpPr/>
          <p:nvPr/>
        </p:nvSpPr>
        <p:spPr>
          <a:xfrm>
            <a:off x="1619798" y="4869160"/>
            <a:ext cx="1944216" cy="1440160"/>
          </a:xfrm>
          <a:prstGeom prst="roundRect">
            <a:avLst>
              <a:gd name="adj" fmla="val 6446"/>
            </a:avLst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5" name="모서리가 둥근 직사각형 324"/>
          <p:cNvSpPr/>
          <p:nvPr/>
        </p:nvSpPr>
        <p:spPr>
          <a:xfrm>
            <a:off x="2699998" y="5013176"/>
            <a:ext cx="720000" cy="67802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6" name="모서리가 둥근 직사각형 325"/>
          <p:cNvSpPr/>
          <p:nvPr/>
        </p:nvSpPr>
        <p:spPr>
          <a:xfrm>
            <a:off x="1764101" y="5013289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27" name="모서리가 둥근 직사각형 326"/>
          <p:cNvSpPr/>
          <p:nvPr/>
        </p:nvSpPr>
        <p:spPr>
          <a:xfrm>
            <a:off x="1942025" y="501317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28" name="모서리가 둥근 직사각형 327"/>
          <p:cNvSpPr/>
          <p:nvPr/>
        </p:nvSpPr>
        <p:spPr>
          <a:xfrm>
            <a:off x="1763814" y="519121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29" name="모서리가 둥근 직사각형 328"/>
          <p:cNvSpPr/>
          <p:nvPr/>
        </p:nvSpPr>
        <p:spPr>
          <a:xfrm>
            <a:off x="1941738" y="519124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0" name="모서리가 둥근 직사각형 329"/>
          <p:cNvSpPr/>
          <p:nvPr/>
        </p:nvSpPr>
        <p:spPr>
          <a:xfrm>
            <a:off x="2119949" y="5013401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1" name="모서리가 둥근 직사각형 330"/>
          <p:cNvSpPr/>
          <p:nvPr/>
        </p:nvSpPr>
        <p:spPr>
          <a:xfrm>
            <a:off x="2297873" y="5013288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2" name="모서리가 둥근 직사각형 331"/>
          <p:cNvSpPr/>
          <p:nvPr/>
        </p:nvSpPr>
        <p:spPr>
          <a:xfrm>
            <a:off x="2119662" y="519132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3" name="모서리가 둥근 직사각형 332"/>
          <p:cNvSpPr/>
          <p:nvPr/>
        </p:nvSpPr>
        <p:spPr>
          <a:xfrm>
            <a:off x="2297586" y="519135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4" name="모서리가 둥근 직사각형 333"/>
          <p:cNvSpPr/>
          <p:nvPr/>
        </p:nvSpPr>
        <p:spPr>
          <a:xfrm>
            <a:off x="1764101" y="5369249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5" name="모서리가 둥근 직사각형 334"/>
          <p:cNvSpPr/>
          <p:nvPr/>
        </p:nvSpPr>
        <p:spPr>
          <a:xfrm>
            <a:off x="1942025" y="5369136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6" name="모서리가 둥근 직사각형 335"/>
          <p:cNvSpPr/>
          <p:nvPr/>
        </p:nvSpPr>
        <p:spPr>
          <a:xfrm>
            <a:off x="1763814" y="5547060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7" name="모서리가 둥근 직사각형 336"/>
          <p:cNvSpPr/>
          <p:nvPr/>
        </p:nvSpPr>
        <p:spPr>
          <a:xfrm>
            <a:off x="1941738" y="554709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8" name="모서리가 둥근 직사각형 337"/>
          <p:cNvSpPr/>
          <p:nvPr/>
        </p:nvSpPr>
        <p:spPr>
          <a:xfrm>
            <a:off x="2119949" y="5369361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39" name="모서리가 둥근 직사각형 338"/>
          <p:cNvSpPr/>
          <p:nvPr/>
        </p:nvSpPr>
        <p:spPr>
          <a:xfrm>
            <a:off x="2297873" y="5369248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40" name="모서리가 둥근 직사각형 339"/>
          <p:cNvSpPr/>
          <p:nvPr/>
        </p:nvSpPr>
        <p:spPr>
          <a:xfrm>
            <a:off x="2119662" y="5547172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41" name="모서리가 둥근 직사각형 340"/>
          <p:cNvSpPr/>
          <p:nvPr/>
        </p:nvSpPr>
        <p:spPr>
          <a:xfrm>
            <a:off x="2297586" y="5547204"/>
            <a:ext cx="144000" cy="144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342" name="모서리가 둥근 직사각형 341"/>
          <p:cNvSpPr/>
          <p:nvPr/>
        </p:nvSpPr>
        <p:spPr>
          <a:xfrm>
            <a:off x="1763854" y="5805264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43" name="모서리가 둥근 직사각형 342"/>
          <p:cNvSpPr/>
          <p:nvPr/>
        </p:nvSpPr>
        <p:spPr>
          <a:xfrm>
            <a:off x="2195902" y="5805264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44" name="모서리가 둥근 직사각형 343"/>
          <p:cNvSpPr/>
          <p:nvPr/>
        </p:nvSpPr>
        <p:spPr>
          <a:xfrm>
            <a:off x="2627950" y="5805264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45" name="모서리가 둥근 직사각형 344"/>
          <p:cNvSpPr/>
          <p:nvPr/>
        </p:nvSpPr>
        <p:spPr>
          <a:xfrm>
            <a:off x="3059998" y="5805264"/>
            <a:ext cx="360000" cy="36000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rIns="90000"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346" name="TextBox 345"/>
          <p:cNvSpPr txBox="1"/>
          <p:nvPr/>
        </p:nvSpPr>
        <p:spPr>
          <a:xfrm rot="16200000">
            <a:off x="2242864" y="4283514"/>
            <a:ext cx="5116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/>
              <a:t>...</a:t>
            </a:r>
            <a:endParaRPr lang="ko-KR" altLang="en-US" sz="2800" b="1" dirty="0"/>
          </a:p>
        </p:txBody>
      </p:sp>
      <p:sp>
        <p:nvSpPr>
          <p:cNvPr id="347" name="원통 346"/>
          <p:cNvSpPr/>
          <p:nvPr/>
        </p:nvSpPr>
        <p:spPr>
          <a:xfrm>
            <a:off x="4644065" y="1484784"/>
            <a:ext cx="1296144" cy="1007895"/>
          </a:xfrm>
          <a:prstGeom prst="can">
            <a:avLst>
              <a:gd name="adj" fmla="val 32560"/>
            </a:avLst>
          </a:prstGeom>
          <a:solidFill>
            <a:schemeClr val="accent4">
              <a:lumMod val="60000"/>
              <a:lumOff val="4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/>
              <a:t>88 TB</a:t>
            </a:r>
            <a:endParaRPr lang="ko-KR" altLang="en-US" sz="2400" dirty="0"/>
          </a:p>
        </p:txBody>
      </p:sp>
      <p:sp>
        <p:nvSpPr>
          <p:cNvPr id="354" name="TextBox 353"/>
          <p:cNvSpPr txBox="1"/>
          <p:nvPr/>
        </p:nvSpPr>
        <p:spPr>
          <a:xfrm>
            <a:off x="6614861" y="3028890"/>
            <a:ext cx="1459054" cy="40011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ko-KR" altLang="en-US" sz="2000" dirty="0" smtClean="0"/>
              <a:t>로그인 </a:t>
            </a:r>
            <a:r>
              <a:rPr lang="ko-KR" altLang="en-US" sz="2000" dirty="0" err="1" smtClean="0"/>
              <a:t>노드</a:t>
            </a:r>
            <a:endParaRPr lang="ko-KR" altLang="en-US" sz="2000" dirty="0"/>
          </a:p>
        </p:txBody>
      </p:sp>
      <p:cxnSp>
        <p:nvCxnSpPr>
          <p:cNvPr id="10" name="구부러진 연결선 9"/>
          <p:cNvCxnSpPr>
            <a:stCxn id="113" idx="2"/>
            <a:endCxn id="108" idx="3"/>
          </p:cNvCxnSpPr>
          <p:nvPr/>
        </p:nvCxnSpPr>
        <p:spPr>
          <a:xfrm rot="5400000">
            <a:off x="6498192" y="4166995"/>
            <a:ext cx="1008157" cy="684236"/>
          </a:xfrm>
          <a:prstGeom prst="curvedConnector2">
            <a:avLst/>
          </a:prstGeom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구부러진 연결선 96"/>
          <p:cNvCxnSpPr>
            <a:stCxn id="108" idx="1"/>
            <a:endCxn id="302" idx="3"/>
          </p:cNvCxnSpPr>
          <p:nvPr/>
        </p:nvCxnSpPr>
        <p:spPr>
          <a:xfrm rot="10800000">
            <a:off x="3564014" y="3501008"/>
            <a:ext cx="1440034" cy="1512184"/>
          </a:xfrm>
          <a:prstGeom prst="curvedConnector3">
            <a:avLst>
              <a:gd name="adj1" fmla="val 60583"/>
            </a:avLst>
          </a:prstGeom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구부러진 연결선 99"/>
          <p:cNvCxnSpPr>
            <a:stCxn id="108" idx="1"/>
            <a:endCxn id="280" idx="3"/>
          </p:cNvCxnSpPr>
          <p:nvPr/>
        </p:nvCxnSpPr>
        <p:spPr>
          <a:xfrm rot="10800000">
            <a:off x="3564014" y="1916832"/>
            <a:ext cx="1440034" cy="3096360"/>
          </a:xfrm>
          <a:prstGeom prst="curvedConnector3">
            <a:avLst>
              <a:gd name="adj1" fmla="val 40078"/>
            </a:avLst>
          </a:prstGeom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구부러진 연결선 103"/>
          <p:cNvCxnSpPr>
            <a:stCxn id="108" idx="1"/>
            <a:endCxn id="324" idx="3"/>
          </p:cNvCxnSpPr>
          <p:nvPr/>
        </p:nvCxnSpPr>
        <p:spPr>
          <a:xfrm rot="10800000" flipV="1">
            <a:off x="3564014" y="5013192"/>
            <a:ext cx="1440034" cy="576048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직사각형 107"/>
          <p:cNvSpPr/>
          <p:nvPr/>
        </p:nvSpPr>
        <p:spPr>
          <a:xfrm>
            <a:off x="5004048" y="4869192"/>
            <a:ext cx="1656104" cy="28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18000" rIns="36000" bIns="18000"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직사각형 108"/>
          <p:cNvSpPr/>
          <p:nvPr/>
        </p:nvSpPr>
        <p:spPr>
          <a:xfrm>
            <a:off x="5004048" y="4869192"/>
            <a:ext cx="288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18000" rIns="36000" bIns="18000" rtlCol="0" anchor="ctr"/>
          <a:lstStyle/>
          <a:p>
            <a:pPr algn="ctr"/>
            <a:endParaRPr lang="ko-KR" altLang="en-US" dirty="0"/>
          </a:p>
        </p:txBody>
      </p:sp>
      <p:sp>
        <p:nvSpPr>
          <p:cNvPr id="110" name="직사각형 109"/>
          <p:cNvSpPr/>
          <p:nvPr/>
        </p:nvSpPr>
        <p:spPr>
          <a:xfrm>
            <a:off x="5292080" y="4869192"/>
            <a:ext cx="288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18000" rIns="36000" bIns="18000"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직사각형 110"/>
          <p:cNvSpPr/>
          <p:nvPr/>
        </p:nvSpPr>
        <p:spPr>
          <a:xfrm>
            <a:off x="5580112" y="4869168"/>
            <a:ext cx="288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18000" rIns="36000" bIns="18000"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직사각형 111"/>
          <p:cNvSpPr/>
          <p:nvPr/>
        </p:nvSpPr>
        <p:spPr>
          <a:xfrm>
            <a:off x="5868144" y="4869168"/>
            <a:ext cx="288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18000" rIns="36000" bIns="18000"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6876336" y="3501035"/>
            <a:ext cx="936104" cy="504000"/>
          </a:xfrm>
          <a:prstGeom prst="roundRect">
            <a:avLst>
              <a:gd name="adj" fmla="val 6446"/>
            </a:avLst>
          </a:prstGeom>
          <a:solidFill>
            <a:schemeClr val="bg1"/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7380392" y="3573056"/>
            <a:ext cx="360000" cy="360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6948344" y="3573016"/>
            <a:ext cx="360000" cy="360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6800" rIns="90000" bIns="46800" rtlCol="0" anchor="ctr"/>
          <a:lstStyle/>
          <a:p>
            <a:pPr algn="ctr"/>
            <a:endParaRPr lang="ko-KR" altLang="en-US" dirty="0"/>
          </a:p>
        </p:txBody>
      </p:sp>
      <p:sp>
        <p:nvSpPr>
          <p:cNvPr id="123" name="직사각형 122"/>
          <p:cNvSpPr/>
          <p:nvPr/>
        </p:nvSpPr>
        <p:spPr>
          <a:xfrm>
            <a:off x="7075742" y="4365104"/>
            <a:ext cx="288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18000" rIns="36000" bIns="18000" rtlCol="0" anchor="ctr"/>
          <a:lstStyle/>
          <a:p>
            <a:pPr algn="ctr"/>
            <a:endParaRPr lang="ko-KR" altLang="en-US" dirty="0"/>
          </a:p>
        </p:txBody>
      </p:sp>
      <p:sp>
        <p:nvSpPr>
          <p:cNvPr id="125" name="직사각형 124"/>
          <p:cNvSpPr/>
          <p:nvPr/>
        </p:nvSpPr>
        <p:spPr>
          <a:xfrm>
            <a:off x="3995936" y="4293128"/>
            <a:ext cx="288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18000" rIns="36000" bIns="18000" rtlCol="0" anchor="ctr"/>
          <a:lstStyle/>
          <a:p>
            <a:pPr algn="ctr"/>
            <a:endParaRPr lang="ko-KR" altLang="en-US" dirty="0"/>
          </a:p>
        </p:txBody>
      </p:sp>
      <p:sp>
        <p:nvSpPr>
          <p:cNvPr id="126" name="직사각형 125"/>
          <p:cNvSpPr/>
          <p:nvPr/>
        </p:nvSpPr>
        <p:spPr>
          <a:xfrm>
            <a:off x="4284000" y="3573016"/>
            <a:ext cx="288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18000" rIns="36000" bIns="18000" rtlCol="0" anchor="ctr"/>
          <a:lstStyle/>
          <a:p>
            <a:pPr algn="ctr"/>
            <a:endParaRPr lang="ko-KR" altLang="en-US" dirty="0"/>
          </a:p>
        </p:txBody>
      </p:sp>
      <p:sp>
        <p:nvSpPr>
          <p:cNvPr id="127" name="직사각형 126"/>
          <p:cNvSpPr/>
          <p:nvPr/>
        </p:nvSpPr>
        <p:spPr>
          <a:xfrm>
            <a:off x="4148368" y="5157192"/>
            <a:ext cx="288000" cy="288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tIns="18000" rIns="36000" bIns="18000"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97952" y="5229200"/>
            <a:ext cx="12682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accent2"/>
                </a:solidFill>
              </a:rPr>
              <a:t>“</a:t>
            </a:r>
            <a:r>
              <a:rPr lang="en-US" altLang="ko-KR" sz="3200" b="1" dirty="0" err="1" smtClean="0">
                <a:solidFill>
                  <a:schemeClr val="accent2"/>
                </a:solidFill>
              </a:rPr>
              <a:t>thor</a:t>
            </a:r>
            <a:r>
              <a:rPr lang="en-US" altLang="ko-KR" sz="3200" b="1" dirty="0" smtClean="0">
                <a:solidFill>
                  <a:schemeClr val="accent2"/>
                </a:solidFill>
              </a:rPr>
              <a:t>”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39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1728192"/>
          </a:xfrm>
        </p:spPr>
        <p:txBody>
          <a:bodyPr/>
          <a:lstStyle/>
          <a:p>
            <a:r>
              <a:rPr lang="en-US" altLang="ko-KR" dirty="0" smtClean="0"/>
              <a:t>SSH </a:t>
            </a:r>
            <a:r>
              <a:rPr lang="ko-KR" altLang="en-US" dirty="0" smtClean="0"/>
              <a:t>클라이언트 사용</a:t>
            </a:r>
            <a:endParaRPr lang="en-US" altLang="ko-KR" dirty="0" smtClean="0"/>
          </a:p>
          <a:p>
            <a:r>
              <a:rPr lang="ko-KR" altLang="en-US" dirty="0" smtClean="0"/>
              <a:t>계정은 </a:t>
            </a:r>
            <a:r>
              <a:rPr lang="en-US" altLang="ko-KR" dirty="0" err="1" smtClean="0"/>
              <a:t>eTL</a:t>
            </a:r>
            <a:r>
              <a:rPr lang="ko-KR" altLang="en-US" dirty="0" smtClean="0"/>
              <a:t>을 통해 공지</a:t>
            </a:r>
            <a:endParaRPr lang="en-US" altLang="ko-KR" dirty="0" smtClean="0"/>
          </a:p>
          <a:p>
            <a:r>
              <a:rPr lang="ko-KR" altLang="en-US" dirty="0" smtClean="0"/>
              <a:t>로그인한 후 </a:t>
            </a:r>
            <a:r>
              <a:rPr lang="en-US" altLang="ko-KR" dirty="0" err="1" smtClean="0"/>
              <a:t>passwd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명령으로 패스워드 변경할 </a:t>
            </a:r>
            <a:r>
              <a:rPr lang="ko-KR" altLang="en-US" dirty="0"/>
              <a:t>것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t>32</a:t>
            </a:fld>
            <a:endParaRPr lang="ko-KR" altLang="en-US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534549"/>
              </p:ext>
            </p:extLst>
          </p:nvPr>
        </p:nvGraphicFramePr>
        <p:xfrm>
          <a:off x="323528" y="3335930"/>
          <a:ext cx="8496945" cy="2322576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088232"/>
                <a:gridCol w="4752528"/>
                <a:gridCol w="1656185"/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400" dirty="0" smtClean="0"/>
                        <a:t>로그인 </a:t>
                      </a:r>
                      <a:r>
                        <a:rPr lang="ko-KR" altLang="en-US" sz="2400" dirty="0" err="1" smtClean="0"/>
                        <a:t>노드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400" dirty="0" smtClean="0"/>
                        <a:t>주소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ko-KR" altLang="en-US" sz="2400" dirty="0" smtClean="0"/>
                        <a:t>포트</a:t>
                      </a:r>
                      <a:endParaRPr lang="ko-KR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2400" dirty="0" smtClean="0"/>
                        <a:t>login0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2400" b="1" dirty="0" smtClean="0"/>
                        <a:t>chundoong0.snu.ac.kr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2000" dirty="0" smtClean="0"/>
                        <a:t>예비</a:t>
                      </a:r>
                      <a:r>
                        <a:rPr lang="en-US" altLang="ko-KR" sz="2000" dirty="0" smtClean="0"/>
                        <a:t>: chundoong0a~chundoong0f</a:t>
                      </a:r>
                      <a:endParaRPr lang="ko-KR" altLang="en-US" sz="20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2400" b="1" dirty="0" smtClean="0"/>
                        <a:t>22</a:t>
                      </a:r>
                      <a:r>
                        <a:rPr lang="en-US" altLang="ko-KR" sz="2400" b="1" baseline="0" dirty="0" smtClean="0"/>
                        <a:t> </a:t>
                      </a:r>
                      <a:r>
                        <a:rPr lang="ko-KR" altLang="en-US" sz="2400" b="1" baseline="0" dirty="0" smtClean="0"/>
                        <a:t>혹은</a:t>
                      </a:r>
                      <a:endParaRPr lang="en-US" altLang="ko-KR" sz="2400" b="1" baseline="0" dirty="0" smtClean="0"/>
                    </a:p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2400" b="1" baseline="0" dirty="0" smtClean="0"/>
                        <a:t>2222</a:t>
                      </a:r>
                      <a:endParaRPr lang="ko-KR" altLang="en-US" sz="2400" b="1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20000"/>
                        </a:lnSpc>
                      </a:pPr>
                      <a:r>
                        <a:rPr lang="en-US" altLang="ko-KR" sz="2400" dirty="0" smtClean="0"/>
                        <a:t>login1</a:t>
                      </a:r>
                      <a:endParaRPr lang="ko-KR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en-US" altLang="ko-KR" sz="2400" b="1" dirty="0" smtClean="0"/>
                        <a:t>chundoong1.snu.ac.kr</a:t>
                      </a:r>
                    </a:p>
                    <a:p>
                      <a:pPr algn="l" latinLnBrk="1">
                        <a:lnSpc>
                          <a:spcPct val="120000"/>
                        </a:lnSpc>
                      </a:pPr>
                      <a:r>
                        <a:rPr lang="ko-KR" altLang="en-US" sz="2000" dirty="0" smtClean="0"/>
                        <a:t>우회</a:t>
                      </a:r>
                      <a:r>
                        <a:rPr lang="en-US" altLang="ko-KR" sz="2000" dirty="0" smtClean="0"/>
                        <a:t>: chundoong1a~chundoong1f</a:t>
                      </a:r>
                      <a:endParaRPr lang="ko-KR" altLang="en-US" sz="20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503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로그인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844824"/>
            <a:ext cx="3437782" cy="331237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666" y="1844824"/>
            <a:ext cx="5260822" cy="331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1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>
            <a:off x="3564176" y="2996952"/>
            <a:ext cx="360039" cy="36004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5148328" y="2780977"/>
            <a:ext cx="215760" cy="431999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5508104" y="3645136"/>
            <a:ext cx="432000" cy="71896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5004192" y="4221144"/>
            <a:ext cx="144136" cy="50400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3203848" y="4077122"/>
            <a:ext cx="432048" cy="72014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Pthreads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OpenMP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043896" y="1556952"/>
            <a:ext cx="2880292" cy="1440000"/>
          </a:xfrm>
          <a:prstGeom prst="roundRect">
            <a:avLst>
              <a:gd name="adj" fmla="val 6446"/>
            </a:avLst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187624" y="1700969"/>
            <a:ext cx="864051" cy="576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CPU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915760" y="1700969"/>
            <a:ext cx="864152" cy="576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Mem</a:t>
            </a:r>
            <a:endParaRPr lang="ko-KR" altLang="en-US" dirty="0"/>
          </a:p>
        </p:txBody>
      </p:sp>
      <p:cxnSp>
        <p:nvCxnSpPr>
          <p:cNvPr id="9" name="직선 연결선 8"/>
          <p:cNvCxnSpPr>
            <a:stCxn id="7" idx="3"/>
            <a:endCxn id="8" idx="1"/>
          </p:cNvCxnSpPr>
          <p:nvPr/>
        </p:nvCxnSpPr>
        <p:spPr>
          <a:xfrm>
            <a:off x="2051675" y="1988969"/>
            <a:ext cx="864085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구름 28"/>
          <p:cNvSpPr/>
          <p:nvPr/>
        </p:nvSpPr>
        <p:spPr>
          <a:xfrm>
            <a:off x="3564176" y="3212976"/>
            <a:ext cx="2016178" cy="1224185"/>
          </a:xfrm>
          <a:prstGeom prst="cloud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 dirty="0" err="1" smtClean="0"/>
              <a:t>InfiniBand</a:t>
            </a:r>
            <a:endParaRPr lang="en-US" altLang="ko-KR" sz="2000" dirty="0" smtClean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1187624" y="2348880"/>
            <a:ext cx="648071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dirty="0" smtClean="0"/>
              <a:t>GPU</a:t>
            </a:r>
            <a:endParaRPr lang="ko-KR" altLang="en-US" dirty="0"/>
          </a:p>
        </p:txBody>
      </p:sp>
      <p:cxnSp>
        <p:nvCxnSpPr>
          <p:cNvPr id="38" name="직선 연결선 37"/>
          <p:cNvCxnSpPr/>
          <p:nvPr/>
        </p:nvCxnSpPr>
        <p:spPr>
          <a:xfrm flipH="1">
            <a:off x="2483746" y="1988969"/>
            <a:ext cx="296" cy="35991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모서리가 둥근 직사각형 62"/>
          <p:cNvSpPr/>
          <p:nvPr/>
        </p:nvSpPr>
        <p:spPr>
          <a:xfrm>
            <a:off x="1835696" y="2348880"/>
            <a:ext cx="648021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dirty="0" smtClean="0"/>
              <a:t>GPU</a:t>
            </a:r>
            <a:endParaRPr lang="ko-KR" altLang="en-US" dirty="0"/>
          </a:p>
        </p:txBody>
      </p:sp>
      <p:sp>
        <p:nvSpPr>
          <p:cNvPr id="64" name="모서리가 둥근 직사각형 63"/>
          <p:cNvSpPr/>
          <p:nvPr/>
        </p:nvSpPr>
        <p:spPr>
          <a:xfrm>
            <a:off x="2484043" y="2348992"/>
            <a:ext cx="647798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1" algn="ctr"/>
            <a:r>
              <a:rPr lang="en-US" altLang="ko-KR" dirty="0"/>
              <a:t>GPU</a:t>
            </a:r>
            <a:endParaRPr lang="ko-KR" altLang="en-US" dirty="0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3131841" y="2348880"/>
            <a:ext cx="648071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1" algn="ctr"/>
            <a:r>
              <a:rPr lang="en-US" altLang="ko-KR" dirty="0"/>
              <a:t>GPU</a:t>
            </a:r>
            <a:endParaRPr lang="ko-KR" altLang="en-US" dirty="0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4356004" y="1340928"/>
            <a:ext cx="2880292" cy="1440000"/>
          </a:xfrm>
          <a:prstGeom prst="roundRect">
            <a:avLst>
              <a:gd name="adj" fmla="val 6446"/>
            </a:avLst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4499732" y="1484945"/>
            <a:ext cx="864051" cy="576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CPU</a:t>
            </a:r>
            <a:endParaRPr lang="ko-KR" altLang="en-US" dirty="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6227868" y="1484945"/>
            <a:ext cx="864152" cy="576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Mem</a:t>
            </a:r>
            <a:endParaRPr lang="ko-KR" altLang="en-US" dirty="0"/>
          </a:p>
        </p:txBody>
      </p:sp>
      <p:cxnSp>
        <p:nvCxnSpPr>
          <p:cNvPr id="69" name="직선 연결선 68"/>
          <p:cNvCxnSpPr>
            <a:stCxn id="67" idx="3"/>
            <a:endCxn id="68" idx="1"/>
          </p:cNvCxnSpPr>
          <p:nvPr/>
        </p:nvCxnSpPr>
        <p:spPr>
          <a:xfrm>
            <a:off x="5363783" y="1772945"/>
            <a:ext cx="864085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/>
          <p:cNvSpPr/>
          <p:nvPr/>
        </p:nvSpPr>
        <p:spPr>
          <a:xfrm>
            <a:off x="4499732" y="2132856"/>
            <a:ext cx="648071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dirty="0" smtClean="0"/>
              <a:t>GPU</a:t>
            </a:r>
            <a:endParaRPr lang="ko-KR" altLang="en-US" dirty="0"/>
          </a:p>
        </p:txBody>
      </p:sp>
      <p:cxnSp>
        <p:nvCxnSpPr>
          <p:cNvPr id="71" name="직선 연결선 70"/>
          <p:cNvCxnSpPr/>
          <p:nvPr/>
        </p:nvCxnSpPr>
        <p:spPr>
          <a:xfrm flipH="1">
            <a:off x="5795854" y="1772945"/>
            <a:ext cx="296" cy="35991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/>
          <p:cNvSpPr/>
          <p:nvPr/>
        </p:nvSpPr>
        <p:spPr>
          <a:xfrm>
            <a:off x="5147804" y="2132856"/>
            <a:ext cx="648021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dirty="0" smtClean="0"/>
              <a:t>GPU</a:t>
            </a:r>
            <a:endParaRPr lang="ko-KR" altLang="en-US" dirty="0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5796151" y="2132968"/>
            <a:ext cx="647798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1" algn="ctr"/>
            <a:r>
              <a:rPr lang="en-US" altLang="ko-KR" dirty="0"/>
              <a:t>GPU</a:t>
            </a:r>
            <a:endParaRPr lang="ko-KR" altLang="en-US" dirty="0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6443949" y="2132856"/>
            <a:ext cx="648071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1" algn="ctr"/>
            <a:r>
              <a:rPr lang="en-US" altLang="ko-KR" dirty="0"/>
              <a:t>GPU</a:t>
            </a:r>
            <a:endParaRPr lang="ko-KR" altLang="en-US" dirty="0"/>
          </a:p>
        </p:txBody>
      </p:sp>
      <p:sp>
        <p:nvSpPr>
          <p:cNvPr id="75" name="모서리가 둥근 직사각형 74"/>
          <p:cNvSpPr/>
          <p:nvPr/>
        </p:nvSpPr>
        <p:spPr>
          <a:xfrm>
            <a:off x="5940152" y="3069120"/>
            <a:ext cx="2880292" cy="1440000"/>
          </a:xfrm>
          <a:prstGeom prst="roundRect">
            <a:avLst>
              <a:gd name="adj" fmla="val 6446"/>
            </a:avLst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6083880" y="3213137"/>
            <a:ext cx="864051" cy="576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CPU</a:t>
            </a:r>
            <a:endParaRPr lang="ko-KR" altLang="en-US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812016" y="3213137"/>
            <a:ext cx="864152" cy="576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Mem</a:t>
            </a:r>
            <a:endParaRPr lang="ko-KR" altLang="en-US" dirty="0"/>
          </a:p>
        </p:txBody>
      </p:sp>
      <p:cxnSp>
        <p:nvCxnSpPr>
          <p:cNvPr id="78" name="직선 연결선 77"/>
          <p:cNvCxnSpPr>
            <a:stCxn id="76" idx="3"/>
            <a:endCxn id="77" idx="1"/>
          </p:cNvCxnSpPr>
          <p:nvPr/>
        </p:nvCxnSpPr>
        <p:spPr>
          <a:xfrm>
            <a:off x="6947931" y="3501137"/>
            <a:ext cx="864085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모서리가 둥근 직사각형 78"/>
          <p:cNvSpPr/>
          <p:nvPr/>
        </p:nvSpPr>
        <p:spPr>
          <a:xfrm>
            <a:off x="6083880" y="3861048"/>
            <a:ext cx="648071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dirty="0" smtClean="0"/>
              <a:t>GPU</a:t>
            </a:r>
            <a:endParaRPr lang="ko-KR" altLang="en-US" dirty="0"/>
          </a:p>
        </p:txBody>
      </p:sp>
      <p:cxnSp>
        <p:nvCxnSpPr>
          <p:cNvPr id="80" name="직선 연결선 79"/>
          <p:cNvCxnSpPr/>
          <p:nvPr/>
        </p:nvCxnSpPr>
        <p:spPr>
          <a:xfrm flipH="1">
            <a:off x="7380002" y="3501137"/>
            <a:ext cx="296" cy="35991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/>
          <p:cNvSpPr/>
          <p:nvPr/>
        </p:nvSpPr>
        <p:spPr>
          <a:xfrm>
            <a:off x="6731952" y="3861048"/>
            <a:ext cx="648021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dirty="0" smtClean="0"/>
              <a:t>GPU</a:t>
            </a:r>
            <a:endParaRPr lang="ko-KR" altLang="en-US" dirty="0"/>
          </a:p>
        </p:txBody>
      </p:sp>
      <p:sp>
        <p:nvSpPr>
          <p:cNvPr id="82" name="모서리가 둥근 직사각형 81"/>
          <p:cNvSpPr/>
          <p:nvPr/>
        </p:nvSpPr>
        <p:spPr>
          <a:xfrm>
            <a:off x="7380299" y="3861160"/>
            <a:ext cx="647798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1" algn="ctr"/>
            <a:r>
              <a:rPr lang="en-US" altLang="ko-KR" dirty="0"/>
              <a:t>GPU</a:t>
            </a:r>
            <a:endParaRPr lang="ko-KR" altLang="en-US" dirty="0"/>
          </a:p>
        </p:txBody>
      </p:sp>
      <p:sp>
        <p:nvSpPr>
          <p:cNvPr id="83" name="모서리가 둥근 직사각형 82"/>
          <p:cNvSpPr/>
          <p:nvPr/>
        </p:nvSpPr>
        <p:spPr>
          <a:xfrm>
            <a:off x="8028097" y="3861048"/>
            <a:ext cx="648071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1" algn="ctr"/>
            <a:r>
              <a:rPr lang="en-US" altLang="ko-KR" dirty="0"/>
              <a:t>GPU</a:t>
            </a:r>
            <a:endParaRPr lang="ko-KR" altLang="en-US" dirty="0"/>
          </a:p>
        </p:txBody>
      </p:sp>
      <p:sp>
        <p:nvSpPr>
          <p:cNvPr id="84" name="모서리가 둥근 직사각형 83"/>
          <p:cNvSpPr/>
          <p:nvPr/>
        </p:nvSpPr>
        <p:spPr>
          <a:xfrm>
            <a:off x="3563888" y="4725144"/>
            <a:ext cx="2880292" cy="1440000"/>
          </a:xfrm>
          <a:prstGeom prst="roundRect">
            <a:avLst>
              <a:gd name="adj" fmla="val 6446"/>
            </a:avLst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모서리가 둥근 직사각형 84"/>
          <p:cNvSpPr/>
          <p:nvPr/>
        </p:nvSpPr>
        <p:spPr>
          <a:xfrm>
            <a:off x="3707616" y="4869161"/>
            <a:ext cx="864051" cy="576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CPU</a:t>
            </a:r>
            <a:endParaRPr lang="ko-KR" altLang="en-US" dirty="0"/>
          </a:p>
        </p:txBody>
      </p:sp>
      <p:sp>
        <p:nvSpPr>
          <p:cNvPr id="86" name="모서리가 둥근 직사각형 85"/>
          <p:cNvSpPr/>
          <p:nvPr/>
        </p:nvSpPr>
        <p:spPr>
          <a:xfrm>
            <a:off x="5435752" y="4869161"/>
            <a:ext cx="864152" cy="576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Mem</a:t>
            </a:r>
            <a:endParaRPr lang="ko-KR" altLang="en-US" dirty="0"/>
          </a:p>
        </p:txBody>
      </p:sp>
      <p:cxnSp>
        <p:nvCxnSpPr>
          <p:cNvPr id="87" name="직선 연결선 86"/>
          <p:cNvCxnSpPr>
            <a:stCxn id="85" idx="3"/>
            <a:endCxn id="86" idx="1"/>
          </p:cNvCxnSpPr>
          <p:nvPr/>
        </p:nvCxnSpPr>
        <p:spPr>
          <a:xfrm>
            <a:off x="4571667" y="5157161"/>
            <a:ext cx="864085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모서리가 둥근 직사각형 87"/>
          <p:cNvSpPr/>
          <p:nvPr/>
        </p:nvSpPr>
        <p:spPr>
          <a:xfrm>
            <a:off x="3707616" y="5517072"/>
            <a:ext cx="648071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dirty="0" smtClean="0"/>
              <a:t>GPU</a:t>
            </a:r>
            <a:endParaRPr lang="ko-KR" altLang="en-US" dirty="0"/>
          </a:p>
        </p:txBody>
      </p:sp>
      <p:cxnSp>
        <p:nvCxnSpPr>
          <p:cNvPr id="89" name="직선 연결선 88"/>
          <p:cNvCxnSpPr/>
          <p:nvPr/>
        </p:nvCxnSpPr>
        <p:spPr>
          <a:xfrm flipH="1">
            <a:off x="5003738" y="5157161"/>
            <a:ext cx="296" cy="35991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모서리가 둥근 직사각형 89"/>
          <p:cNvSpPr/>
          <p:nvPr/>
        </p:nvSpPr>
        <p:spPr>
          <a:xfrm>
            <a:off x="4355688" y="5517072"/>
            <a:ext cx="648021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dirty="0" smtClean="0"/>
              <a:t>GPU</a:t>
            </a:r>
            <a:endParaRPr lang="ko-KR" altLang="en-US" dirty="0"/>
          </a:p>
        </p:txBody>
      </p:sp>
      <p:sp>
        <p:nvSpPr>
          <p:cNvPr id="91" name="모서리가 둥근 직사각형 90"/>
          <p:cNvSpPr/>
          <p:nvPr/>
        </p:nvSpPr>
        <p:spPr>
          <a:xfrm>
            <a:off x="5004035" y="5517184"/>
            <a:ext cx="647798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1" algn="ctr"/>
            <a:r>
              <a:rPr lang="en-US" altLang="ko-KR" dirty="0"/>
              <a:t>GPU</a:t>
            </a:r>
            <a:endParaRPr lang="ko-KR" altLang="en-US" dirty="0"/>
          </a:p>
        </p:txBody>
      </p:sp>
      <p:sp>
        <p:nvSpPr>
          <p:cNvPr id="92" name="모서리가 둥근 직사각형 91"/>
          <p:cNvSpPr/>
          <p:nvPr/>
        </p:nvSpPr>
        <p:spPr>
          <a:xfrm>
            <a:off x="5651833" y="5517072"/>
            <a:ext cx="648071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1" algn="ctr"/>
            <a:r>
              <a:rPr lang="en-US" altLang="ko-KR" dirty="0"/>
              <a:t>GPU</a:t>
            </a:r>
            <a:endParaRPr lang="ko-KR" altLang="en-US" dirty="0"/>
          </a:p>
        </p:txBody>
      </p:sp>
      <p:sp>
        <p:nvSpPr>
          <p:cNvPr id="93" name="모서리가 둥근 직사각형 92"/>
          <p:cNvSpPr/>
          <p:nvPr/>
        </p:nvSpPr>
        <p:spPr>
          <a:xfrm>
            <a:off x="323556" y="3429000"/>
            <a:ext cx="2880292" cy="1440000"/>
          </a:xfrm>
          <a:prstGeom prst="roundRect">
            <a:avLst>
              <a:gd name="adj" fmla="val 6446"/>
            </a:avLst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모서리가 둥근 직사각형 93"/>
          <p:cNvSpPr/>
          <p:nvPr/>
        </p:nvSpPr>
        <p:spPr>
          <a:xfrm>
            <a:off x="467284" y="3573017"/>
            <a:ext cx="864051" cy="576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CPU</a:t>
            </a:r>
            <a:endParaRPr lang="ko-KR" altLang="en-US" dirty="0"/>
          </a:p>
        </p:txBody>
      </p:sp>
      <p:sp>
        <p:nvSpPr>
          <p:cNvPr id="95" name="모서리가 둥근 직사각형 94"/>
          <p:cNvSpPr/>
          <p:nvPr/>
        </p:nvSpPr>
        <p:spPr>
          <a:xfrm>
            <a:off x="2195420" y="3573017"/>
            <a:ext cx="864152" cy="576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Mem</a:t>
            </a:r>
            <a:endParaRPr lang="ko-KR" altLang="en-US" dirty="0"/>
          </a:p>
        </p:txBody>
      </p:sp>
      <p:cxnSp>
        <p:nvCxnSpPr>
          <p:cNvPr id="96" name="직선 연결선 95"/>
          <p:cNvCxnSpPr>
            <a:stCxn id="94" idx="3"/>
            <a:endCxn id="95" idx="1"/>
          </p:cNvCxnSpPr>
          <p:nvPr/>
        </p:nvCxnSpPr>
        <p:spPr>
          <a:xfrm>
            <a:off x="1331335" y="3861017"/>
            <a:ext cx="864085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모서리가 둥근 직사각형 96"/>
          <p:cNvSpPr/>
          <p:nvPr/>
        </p:nvSpPr>
        <p:spPr>
          <a:xfrm>
            <a:off x="467284" y="4220928"/>
            <a:ext cx="648071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dirty="0" smtClean="0"/>
              <a:t>GPU</a:t>
            </a:r>
            <a:endParaRPr lang="ko-KR" altLang="en-US" dirty="0"/>
          </a:p>
        </p:txBody>
      </p:sp>
      <p:cxnSp>
        <p:nvCxnSpPr>
          <p:cNvPr id="98" name="직선 연결선 97"/>
          <p:cNvCxnSpPr/>
          <p:nvPr/>
        </p:nvCxnSpPr>
        <p:spPr>
          <a:xfrm flipH="1">
            <a:off x="1763406" y="3861017"/>
            <a:ext cx="296" cy="35991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/>
          <p:cNvSpPr/>
          <p:nvPr/>
        </p:nvSpPr>
        <p:spPr>
          <a:xfrm>
            <a:off x="1115356" y="4220928"/>
            <a:ext cx="648021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dirty="0" smtClean="0"/>
              <a:t>GPU</a:t>
            </a:r>
            <a:endParaRPr lang="ko-KR" altLang="en-US" dirty="0"/>
          </a:p>
        </p:txBody>
      </p:sp>
      <p:sp>
        <p:nvSpPr>
          <p:cNvPr id="100" name="모서리가 둥근 직사각형 99"/>
          <p:cNvSpPr/>
          <p:nvPr/>
        </p:nvSpPr>
        <p:spPr>
          <a:xfrm>
            <a:off x="1763703" y="4221040"/>
            <a:ext cx="647798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1" algn="ctr"/>
            <a:r>
              <a:rPr lang="en-US" altLang="ko-KR" dirty="0"/>
              <a:t>GPU</a:t>
            </a:r>
            <a:endParaRPr lang="ko-KR" altLang="en-US" dirty="0"/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2411501" y="4220928"/>
            <a:ext cx="648071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1" algn="ctr"/>
            <a:r>
              <a:rPr lang="en-US" altLang="ko-KR" dirty="0"/>
              <a:t>GPU</a:t>
            </a:r>
            <a:endParaRPr lang="ko-KR" altLang="en-US" dirty="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1350690" y="1700808"/>
            <a:ext cx="252000" cy="252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1636654" y="1700808"/>
            <a:ext cx="252000" cy="252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1350690" y="1986772"/>
            <a:ext cx="252000" cy="252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1636654" y="1986772"/>
            <a:ext cx="252000" cy="252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96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>
            <a:off x="3564176" y="2996952"/>
            <a:ext cx="360039" cy="36004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5148328" y="2780977"/>
            <a:ext cx="215760" cy="431999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5508104" y="3645136"/>
            <a:ext cx="432000" cy="71896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5004192" y="4221144"/>
            <a:ext cx="144136" cy="50400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3203848" y="4077122"/>
            <a:ext cx="432048" cy="72014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OpenCL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043896" y="1556952"/>
            <a:ext cx="2880292" cy="1440000"/>
          </a:xfrm>
          <a:prstGeom prst="roundRect">
            <a:avLst>
              <a:gd name="adj" fmla="val 6446"/>
            </a:avLst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187624" y="1700969"/>
            <a:ext cx="864051" cy="576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CPU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915760" y="1700969"/>
            <a:ext cx="864152" cy="576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Mem</a:t>
            </a:r>
            <a:endParaRPr lang="ko-KR" altLang="en-US" dirty="0"/>
          </a:p>
        </p:txBody>
      </p:sp>
      <p:cxnSp>
        <p:nvCxnSpPr>
          <p:cNvPr id="9" name="직선 연결선 8"/>
          <p:cNvCxnSpPr>
            <a:stCxn id="7" idx="3"/>
            <a:endCxn id="8" idx="1"/>
          </p:cNvCxnSpPr>
          <p:nvPr/>
        </p:nvCxnSpPr>
        <p:spPr>
          <a:xfrm>
            <a:off x="2051675" y="1988969"/>
            <a:ext cx="864085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구름 28"/>
          <p:cNvSpPr/>
          <p:nvPr/>
        </p:nvSpPr>
        <p:spPr>
          <a:xfrm>
            <a:off x="3564176" y="3212976"/>
            <a:ext cx="2016178" cy="1224185"/>
          </a:xfrm>
          <a:prstGeom prst="cloud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 dirty="0" err="1" smtClean="0"/>
              <a:t>InfiniBand</a:t>
            </a:r>
            <a:endParaRPr lang="en-US" altLang="ko-KR" sz="2000" dirty="0" smtClean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1187624" y="2348880"/>
            <a:ext cx="648071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dirty="0" smtClean="0"/>
              <a:t>GPU</a:t>
            </a:r>
            <a:endParaRPr lang="ko-KR" altLang="en-US" dirty="0"/>
          </a:p>
        </p:txBody>
      </p:sp>
      <p:cxnSp>
        <p:nvCxnSpPr>
          <p:cNvPr id="38" name="직선 연결선 37"/>
          <p:cNvCxnSpPr/>
          <p:nvPr/>
        </p:nvCxnSpPr>
        <p:spPr>
          <a:xfrm flipH="1">
            <a:off x="2483746" y="1988969"/>
            <a:ext cx="296" cy="35991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모서리가 둥근 직사각형 62"/>
          <p:cNvSpPr/>
          <p:nvPr/>
        </p:nvSpPr>
        <p:spPr>
          <a:xfrm>
            <a:off x="1835696" y="2348880"/>
            <a:ext cx="648021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dirty="0" smtClean="0"/>
              <a:t>GPU</a:t>
            </a:r>
            <a:endParaRPr lang="ko-KR" altLang="en-US" dirty="0"/>
          </a:p>
        </p:txBody>
      </p:sp>
      <p:sp>
        <p:nvSpPr>
          <p:cNvPr id="64" name="모서리가 둥근 직사각형 63"/>
          <p:cNvSpPr/>
          <p:nvPr/>
        </p:nvSpPr>
        <p:spPr>
          <a:xfrm>
            <a:off x="2484043" y="2348992"/>
            <a:ext cx="647798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1" algn="ctr"/>
            <a:r>
              <a:rPr lang="en-US" altLang="ko-KR" dirty="0"/>
              <a:t>GPU</a:t>
            </a:r>
            <a:endParaRPr lang="ko-KR" altLang="en-US" dirty="0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3131841" y="2348880"/>
            <a:ext cx="648071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1" algn="ctr"/>
            <a:r>
              <a:rPr lang="en-US" altLang="ko-KR" dirty="0"/>
              <a:t>GPU</a:t>
            </a:r>
            <a:endParaRPr lang="ko-KR" altLang="en-US" dirty="0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4356004" y="1340928"/>
            <a:ext cx="2880292" cy="1440000"/>
          </a:xfrm>
          <a:prstGeom prst="roundRect">
            <a:avLst>
              <a:gd name="adj" fmla="val 6446"/>
            </a:avLst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모서리가 둥근 직사각형 66"/>
          <p:cNvSpPr/>
          <p:nvPr/>
        </p:nvSpPr>
        <p:spPr>
          <a:xfrm>
            <a:off x="4499732" y="1484945"/>
            <a:ext cx="864051" cy="576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CPU</a:t>
            </a:r>
            <a:endParaRPr lang="ko-KR" altLang="en-US" dirty="0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6227868" y="1484945"/>
            <a:ext cx="864152" cy="576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Mem</a:t>
            </a:r>
            <a:endParaRPr lang="ko-KR" altLang="en-US" dirty="0"/>
          </a:p>
        </p:txBody>
      </p:sp>
      <p:cxnSp>
        <p:nvCxnSpPr>
          <p:cNvPr id="69" name="직선 연결선 68"/>
          <p:cNvCxnSpPr>
            <a:stCxn id="67" idx="3"/>
            <a:endCxn id="68" idx="1"/>
          </p:cNvCxnSpPr>
          <p:nvPr/>
        </p:nvCxnSpPr>
        <p:spPr>
          <a:xfrm>
            <a:off x="5363783" y="1772945"/>
            <a:ext cx="864085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/>
          <p:cNvSpPr/>
          <p:nvPr/>
        </p:nvSpPr>
        <p:spPr>
          <a:xfrm>
            <a:off x="4499732" y="2132856"/>
            <a:ext cx="648071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dirty="0" smtClean="0"/>
              <a:t>GPU</a:t>
            </a:r>
            <a:endParaRPr lang="ko-KR" altLang="en-US" dirty="0"/>
          </a:p>
        </p:txBody>
      </p:sp>
      <p:cxnSp>
        <p:nvCxnSpPr>
          <p:cNvPr id="71" name="직선 연결선 70"/>
          <p:cNvCxnSpPr/>
          <p:nvPr/>
        </p:nvCxnSpPr>
        <p:spPr>
          <a:xfrm flipH="1">
            <a:off x="5795854" y="1772945"/>
            <a:ext cx="296" cy="35991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/>
          <p:cNvSpPr/>
          <p:nvPr/>
        </p:nvSpPr>
        <p:spPr>
          <a:xfrm>
            <a:off x="5147804" y="2132856"/>
            <a:ext cx="648021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dirty="0" smtClean="0"/>
              <a:t>GPU</a:t>
            </a:r>
            <a:endParaRPr lang="ko-KR" altLang="en-US" dirty="0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5796151" y="2132968"/>
            <a:ext cx="647798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1" algn="ctr"/>
            <a:r>
              <a:rPr lang="en-US" altLang="ko-KR" dirty="0"/>
              <a:t>GPU</a:t>
            </a:r>
            <a:endParaRPr lang="ko-KR" altLang="en-US" dirty="0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6443949" y="2132856"/>
            <a:ext cx="648071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1" algn="ctr"/>
            <a:r>
              <a:rPr lang="en-US" altLang="ko-KR" dirty="0"/>
              <a:t>GPU</a:t>
            </a:r>
            <a:endParaRPr lang="ko-KR" altLang="en-US" dirty="0"/>
          </a:p>
        </p:txBody>
      </p:sp>
      <p:sp>
        <p:nvSpPr>
          <p:cNvPr id="75" name="모서리가 둥근 직사각형 74"/>
          <p:cNvSpPr/>
          <p:nvPr/>
        </p:nvSpPr>
        <p:spPr>
          <a:xfrm>
            <a:off x="5940152" y="3069120"/>
            <a:ext cx="2880292" cy="1440000"/>
          </a:xfrm>
          <a:prstGeom prst="roundRect">
            <a:avLst>
              <a:gd name="adj" fmla="val 6446"/>
            </a:avLst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모서리가 둥근 직사각형 75"/>
          <p:cNvSpPr/>
          <p:nvPr/>
        </p:nvSpPr>
        <p:spPr>
          <a:xfrm>
            <a:off x="6083880" y="3213137"/>
            <a:ext cx="864051" cy="576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CPU</a:t>
            </a:r>
            <a:endParaRPr lang="ko-KR" altLang="en-US" dirty="0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812016" y="3213137"/>
            <a:ext cx="864152" cy="576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Mem</a:t>
            </a:r>
            <a:endParaRPr lang="ko-KR" altLang="en-US" dirty="0"/>
          </a:p>
        </p:txBody>
      </p:sp>
      <p:cxnSp>
        <p:nvCxnSpPr>
          <p:cNvPr id="78" name="직선 연결선 77"/>
          <p:cNvCxnSpPr>
            <a:stCxn id="76" idx="3"/>
            <a:endCxn id="77" idx="1"/>
          </p:cNvCxnSpPr>
          <p:nvPr/>
        </p:nvCxnSpPr>
        <p:spPr>
          <a:xfrm>
            <a:off x="6947931" y="3501137"/>
            <a:ext cx="864085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모서리가 둥근 직사각형 78"/>
          <p:cNvSpPr/>
          <p:nvPr/>
        </p:nvSpPr>
        <p:spPr>
          <a:xfrm>
            <a:off x="6083880" y="3861048"/>
            <a:ext cx="648071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dirty="0" smtClean="0"/>
              <a:t>GPU</a:t>
            </a:r>
            <a:endParaRPr lang="ko-KR" altLang="en-US" dirty="0"/>
          </a:p>
        </p:txBody>
      </p:sp>
      <p:cxnSp>
        <p:nvCxnSpPr>
          <p:cNvPr id="80" name="직선 연결선 79"/>
          <p:cNvCxnSpPr/>
          <p:nvPr/>
        </p:nvCxnSpPr>
        <p:spPr>
          <a:xfrm flipH="1">
            <a:off x="7380002" y="3501137"/>
            <a:ext cx="296" cy="35991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/>
          <p:cNvSpPr/>
          <p:nvPr/>
        </p:nvSpPr>
        <p:spPr>
          <a:xfrm>
            <a:off x="6731952" y="3861048"/>
            <a:ext cx="648021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dirty="0" smtClean="0"/>
              <a:t>GPU</a:t>
            </a:r>
            <a:endParaRPr lang="ko-KR" altLang="en-US" dirty="0"/>
          </a:p>
        </p:txBody>
      </p:sp>
      <p:sp>
        <p:nvSpPr>
          <p:cNvPr id="82" name="모서리가 둥근 직사각형 81"/>
          <p:cNvSpPr/>
          <p:nvPr/>
        </p:nvSpPr>
        <p:spPr>
          <a:xfrm>
            <a:off x="7380299" y="3861160"/>
            <a:ext cx="647798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1" algn="ctr"/>
            <a:r>
              <a:rPr lang="en-US" altLang="ko-KR" dirty="0"/>
              <a:t>GPU</a:t>
            </a:r>
            <a:endParaRPr lang="ko-KR" altLang="en-US" dirty="0"/>
          </a:p>
        </p:txBody>
      </p:sp>
      <p:sp>
        <p:nvSpPr>
          <p:cNvPr id="83" name="모서리가 둥근 직사각형 82"/>
          <p:cNvSpPr/>
          <p:nvPr/>
        </p:nvSpPr>
        <p:spPr>
          <a:xfrm>
            <a:off x="8028097" y="3861048"/>
            <a:ext cx="648071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1" algn="ctr"/>
            <a:r>
              <a:rPr lang="en-US" altLang="ko-KR" dirty="0"/>
              <a:t>GPU</a:t>
            </a:r>
            <a:endParaRPr lang="ko-KR" altLang="en-US" dirty="0"/>
          </a:p>
        </p:txBody>
      </p:sp>
      <p:sp>
        <p:nvSpPr>
          <p:cNvPr id="84" name="모서리가 둥근 직사각형 83"/>
          <p:cNvSpPr/>
          <p:nvPr/>
        </p:nvSpPr>
        <p:spPr>
          <a:xfrm>
            <a:off x="3563888" y="4725144"/>
            <a:ext cx="2880292" cy="1440000"/>
          </a:xfrm>
          <a:prstGeom prst="roundRect">
            <a:avLst>
              <a:gd name="adj" fmla="val 6446"/>
            </a:avLst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모서리가 둥근 직사각형 84"/>
          <p:cNvSpPr/>
          <p:nvPr/>
        </p:nvSpPr>
        <p:spPr>
          <a:xfrm>
            <a:off x="3707616" y="4869161"/>
            <a:ext cx="864051" cy="576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CPU</a:t>
            </a:r>
            <a:endParaRPr lang="ko-KR" altLang="en-US" dirty="0"/>
          </a:p>
        </p:txBody>
      </p:sp>
      <p:sp>
        <p:nvSpPr>
          <p:cNvPr id="86" name="모서리가 둥근 직사각형 85"/>
          <p:cNvSpPr/>
          <p:nvPr/>
        </p:nvSpPr>
        <p:spPr>
          <a:xfrm>
            <a:off x="5435752" y="4869161"/>
            <a:ext cx="864152" cy="576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Mem</a:t>
            </a:r>
            <a:endParaRPr lang="ko-KR" altLang="en-US" dirty="0"/>
          </a:p>
        </p:txBody>
      </p:sp>
      <p:cxnSp>
        <p:nvCxnSpPr>
          <p:cNvPr id="87" name="직선 연결선 86"/>
          <p:cNvCxnSpPr>
            <a:stCxn id="85" idx="3"/>
            <a:endCxn id="86" idx="1"/>
          </p:cNvCxnSpPr>
          <p:nvPr/>
        </p:nvCxnSpPr>
        <p:spPr>
          <a:xfrm>
            <a:off x="4571667" y="5157161"/>
            <a:ext cx="864085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모서리가 둥근 직사각형 87"/>
          <p:cNvSpPr/>
          <p:nvPr/>
        </p:nvSpPr>
        <p:spPr>
          <a:xfrm>
            <a:off x="3707616" y="5517072"/>
            <a:ext cx="648071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dirty="0" smtClean="0"/>
              <a:t>GPU</a:t>
            </a:r>
            <a:endParaRPr lang="ko-KR" altLang="en-US" dirty="0"/>
          </a:p>
        </p:txBody>
      </p:sp>
      <p:cxnSp>
        <p:nvCxnSpPr>
          <p:cNvPr id="89" name="직선 연결선 88"/>
          <p:cNvCxnSpPr/>
          <p:nvPr/>
        </p:nvCxnSpPr>
        <p:spPr>
          <a:xfrm flipH="1">
            <a:off x="5003738" y="5157161"/>
            <a:ext cx="296" cy="35991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모서리가 둥근 직사각형 89"/>
          <p:cNvSpPr/>
          <p:nvPr/>
        </p:nvSpPr>
        <p:spPr>
          <a:xfrm>
            <a:off x="4355688" y="5517072"/>
            <a:ext cx="648021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dirty="0" smtClean="0"/>
              <a:t>GPU</a:t>
            </a:r>
            <a:endParaRPr lang="ko-KR" altLang="en-US" dirty="0"/>
          </a:p>
        </p:txBody>
      </p:sp>
      <p:sp>
        <p:nvSpPr>
          <p:cNvPr id="91" name="모서리가 둥근 직사각형 90"/>
          <p:cNvSpPr/>
          <p:nvPr/>
        </p:nvSpPr>
        <p:spPr>
          <a:xfrm>
            <a:off x="5004035" y="5517184"/>
            <a:ext cx="647798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1" algn="ctr"/>
            <a:r>
              <a:rPr lang="en-US" altLang="ko-KR" dirty="0"/>
              <a:t>GPU</a:t>
            </a:r>
            <a:endParaRPr lang="ko-KR" altLang="en-US" dirty="0"/>
          </a:p>
        </p:txBody>
      </p:sp>
      <p:sp>
        <p:nvSpPr>
          <p:cNvPr id="92" name="모서리가 둥근 직사각형 91"/>
          <p:cNvSpPr/>
          <p:nvPr/>
        </p:nvSpPr>
        <p:spPr>
          <a:xfrm>
            <a:off x="5651833" y="5517072"/>
            <a:ext cx="648071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1" algn="ctr"/>
            <a:r>
              <a:rPr lang="en-US" altLang="ko-KR" dirty="0"/>
              <a:t>GPU</a:t>
            </a:r>
            <a:endParaRPr lang="ko-KR" altLang="en-US" dirty="0"/>
          </a:p>
        </p:txBody>
      </p:sp>
      <p:sp>
        <p:nvSpPr>
          <p:cNvPr id="93" name="모서리가 둥근 직사각형 92"/>
          <p:cNvSpPr/>
          <p:nvPr/>
        </p:nvSpPr>
        <p:spPr>
          <a:xfrm>
            <a:off x="323556" y="3429000"/>
            <a:ext cx="2880292" cy="1440000"/>
          </a:xfrm>
          <a:prstGeom prst="roundRect">
            <a:avLst>
              <a:gd name="adj" fmla="val 6446"/>
            </a:avLst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모서리가 둥근 직사각형 93"/>
          <p:cNvSpPr/>
          <p:nvPr/>
        </p:nvSpPr>
        <p:spPr>
          <a:xfrm>
            <a:off x="467284" y="3573017"/>
            <a:ext cx="864051" cy="576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CPU</a:t>
            </a:r>
            <a:endParaRPr lang="ko-KR" altLang="en-US" dirty="0"/>
          </a:p>
        </p:txBody>
      </p:sp>
      <p:sp>
        <p:nvSpPr>
          <p:cNvPr id="95" name="모서리가 둥근 직사각형 94"/>
          <p:cNvSpPr/>
          <p:nvPr/>
        </p:nvSpPr>
        <p:spPr>
          <a:xfrm>
            <a:off x="2195420" y="3573017"/>
            <a:ext cx="864152" cy="576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Mem</a:t>
            </a:r>
            <a:endParaRPr lang="ko-KR" altLang="en-US" dirty="0"/>
          </a:p>
        </p:txBody>
      </p:sp>
      <p:cxnSp>
        <p:nvCxnSpPr>
          <p:cNvPr id="96" name="직선 연결선 95"/>
          <p:cNvCxnSpPr>
            <a:stCxn id="94" idx="3"/>
            <a:endCxn id="95" idx="1"/>
          </p:cNvCxnSpPr>
          <p:nvPr/>
        </p:nvCxnSpPr>
        <p:spPr>
          <a:xfrm>
            <a:off x="1331335" y="3861017"/>
            <a:ext cx="864085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모서리가 둥근 직사각형 96"/>
          <p:cNvSpPr/>
          <p:nvPr/>
        </p:nvSpPr>
        <p:spPr>
          <a:xfrm>
            <a:off x="467284" y="4220928"/>
            <a:ext cx="648071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dirty="0" smtClean="0"/>
              <a:t>GPU</a:t>
            </a:r>
            <a:endParaRPr lang="ko-KR" altLang="en-US" dirty="0"/>
          </a:p>
        </p:txBody>
      </p:sp>
      <p:cxnSp>
        <p:nvCxnSpPr>
          <p:cNvPr id="98" name="직선 연결선 97"/>
          <p:cNvCxnSpPr/>
          <p:nvPr/>
        </p:nvCxnSpPr>
        <p:spPr>
          <a:xfrm flipH="1">
            <a:off x="1763406" y="3861017"/>
            <a:ext cx="296" cy="35991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/>
          <p:cNvSpPr/>
          <p:nvPr/>
        </p:nvSpPr>
        <p:spPr>
          <a:xfrm>
            <a:off x="1115356" y="4220928"/>
            <a:ext cx="648021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dirty="0" smtClean="0"/>
              <a:t>GPU</a:t>
            </a:r>
            <a:endParaRPr lang="ko-KR" altLang="en-US" dirty="0"/>
          </a:p>
        </p:txBody>
      </p:sp>
      <p:sp>
        <p:nvSpPr>
          <p:cNvPr id="100" name="모서리가 둥근 직사각형 99"/>
          <p:cNvSpPr/>
          <p:nvPr/>
        </p:nvSpPr>
        <p:spPr>
          <a:xfrm>
            <a:off x="1763703" y="4221040"/>
            <a:ext cx="647798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1" algn="ctr"/>
            <a:r>
              <a:rPr lang="en-US" altLang="ko-KR" dirty="0"/>
              <a:t>GPU</a:t>
            </a:r>
            <a:endParaRPr lang="ko-KR" altLang="en-US" dirty="0"/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2411501" y="4220928"/>
            <a:ext cx="648071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1" algn="ctr"/>
            <a:r>
              <a:rPr lang="en-US" altLang="ko-KR" dirty="0"/>
              <a:t>GPU</a:t>
            </a:r>
            <a:endParaRPr lang="ko-KR" altLang="en-US" dirty="0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1331640" y="2420888"/>
            <a:ext cx="359992" cy="360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9" name="모서리가 둥근 직사각형 58"/>
          <p:cNvSpPr/>
          <p:nvPr/>
        </p:nvSpPr>
        <p:spPr>
          <a:xfrm>
            <a:off x="1979712" y="2420888"/>
            <a:ext cx="359992" cy="360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2627784" y="2420888"/>
            <a:ext cx="359992" cy="360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3275856" y="2420888"/>
            <a:ext cx="359992" cy="360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1350690" y="1700808"/>
            <a:ext cx="252000" cy="252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1636654" y="1700808"/>
            <a:ext cx="252000" cy="252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1350690" y="1986772"/>
            <a:ext cx="252000" cy="252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1636654" y="1986772"/>
            <a:ext cx="252000" cy="252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416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>
            <a:off x="3564176" y="2996952"/>
            <a:ext cx="360039" cy="36004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5148328" y="2780977"/>
            <a:ext cx="215760" cy="431999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5508104" y="3645136"/>
            <a:ext cx="432000" cy="71896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5004192" y="4221144"/>
            <a:ext cx="144136" cy="50400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3203848" y="4077122"/>
            <a:ext cx="432048" cy="72014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MPI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043896" y="1556952"/>
            <a:ext cx="2880292" cy="1440000"/>
          </a:xfrm>
          <a:prstGeom prst="roundRect">
            <a:avLst>
              <a:gd name="adj" fmla="val 6446"/>
            </a:avLst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187624" y="1700969"/>
            <a:ext cx="864051" cy="576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CPU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915760" y="1700969"/>
            <a:ext cx="864152" cy="576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Mem</a:t>
            </a:r>
            <a:endParaRPr lang="ko-KR" altLang="en-US" dirty="0"/>
          </a:p>
        </p:txBody>
      </p:sp>
      <p:cxnSp>
        <p:nvCxnSpPr>
          <p:cNvPr id="9" name="직선 연결선 8"/>
          <p:cNvCxnSpPr>
            <a:stCxn id="7" idx="3"/>
            <a:endCxn id="8" idx="1"/>
          </p:cNvCxnSpPr>
          <p:nvPr/>
        </p:nvCxnSpPr>
        <p:spPr>
          <a:xfrm>
            <a:off x="2051675" y="1988969"/>
            <a:ext cx="864085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구름 28"/>
          <p:cNvSpPr/>
          <p:nvPr/>
        </p:nvSpPr>
        <p:spPr>
          <a:xfrm>
            <a:off x="3564176" y="3212976"/>
            <a:ext cx="2016178" cy="1224185"/>
          </a:xfrm>
          <a:prstGeom prst="cloud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 dirty="0" err="1" smtClean="0"/>
              <a:t>InfiniBand</a:t>
            </a:r>
            <a:endParaRPr lang="en-US" altLang="ko-KR" sz="2000" dirty="0" smtClean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1187624" y="2348880"/>
            <a:ext cx="648071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dirty="0" smtClean="0"/>
              <a:t>GPU</a:t>
            </a:r>
            <a:endParaRPr lang="ko-KR" altLang="en-US" dirty="0"/>
          </a:p>
        </p:txBody>
      </p:sp>
      <p:cxnSp>
        <p:nvCxnSpPr>
          <p:cNvPr id="38" name="직선 연결선 37"/>
          <p:cNvCxnSpPr/>
          <p:nvPr/>
        </p:nvCxnSpPr>
        <p:spPr>
          <a:xfrm flipH="1">
            <a:off x="2483746" y="1988969"/>
            <a:ext cx="296" cy="35991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모서리가 둥근 직사각형 62"/>
          <p:cNvSpPr/>
          <p:nvPr/>
        </p:nvSpPr>
        <p:spPr>
          <a:xfrm>
            <a:off x="1835696" y="2348880"/>
            <a:ext cx="648021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dirty="0" smtClean="0"/>
              <a:t>GPU</a:t>
            </a:r>
            <a:endParaRPr lang="ko-KR" altLang="en-US" dirty="0"/>
          </a:p>
        </p:txBody>
      </p:sp>
      <p:sp>
        <p:nvSpPr>
          <p:cNvPr id="64" name="모서리가 둥근 직사각형 63"/>
          <p:cNvSpPr/>
          <p:nvPr/>
        </p:nvSpPr>
        <p:spPr>
          <a:xfrm>
            <a:off x="2484043" y="2348992"/>
            <a:ext cx="647798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1" algn="ctr"/>
            <a:r>
              <a:rPr lang="en-US" altLang="ko-KR" dirty="0"/>
              <a:t>GPU</a:t>
            </a:r>
            <a:endParaRPr lang="ko-KR" altLang="en-US" dirty="0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3131841" y="2348880"/>
            <a:ext cx="648071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1" algn="ctr"/>
            <a:r>
              <a:rPr lang="en-US" altLang="ko-KR" dirty="0"/>
              <a:t>GPU</a:t>
            </a:r>
            <a:endParaRPr lang="ko-KR" altLang="en-US" dirty="0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4356004" y="1340928"/>
            <a:ext cx="2880292" cy="1440000"/>
          </a:xfrm>
          <a:prstGeom prst="roundRect">
            <a:avLst>
              <a:gd name="adj" fmla="val 6446"/>
            </a:avLst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6227868" y="1484945"/>
            <a:ext cx="864152" cy="576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Mem</a:t>
            </a:r>
            <a:endParaRPr lang="ko-KR" altLang="en-US" dirty="0"/>
          </a:p>
        </p:txBody>
      </p:sp>
      <p:cxnSp>
        <p:nvCxnSpPr>
          <p:cNvPr id="69" name="직선 연결선 68"/>
          <p:cNvCxnSpPr>
            <a:endCxn id="68" idx="1"/>
          </p:cNvCxnSpPr>
          <p:nvPr/>
        </p:nvCxnSpPr>
        <p:spPr>
          <a:xfrm>
            <a:off x="5363783" y="1772945"/>
            <a:ext cx="864085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모서리가 둥근 직사각형 69"/>
          <p:cNvSpPr/>
          <p:nvPr/>
        </p:nvSpPr>
        <p:spPr>
          <a:xfrm>
            <a:off x="4499732" y="2132856"/>
            <a:ext cx="648071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dirty="0" smtClean="0"/>
              <a:t>GPU</a:t>
            </a:r>
            <a:endParaRPr lang="ko-KR" altLang="en-US" dirty="0"/>
          </a:p>
        </p:txBody>
      </p:sp>
      <p:cxnSp>
        <p:nvCxnSpPr>
          <p:cNvPr id="71" name="직선 연결선 70"/>
          <p:cNvCxnSpPr/>
          <p:nvPr/>
        </p:nvCxnSpPr>
        <p:spPr>
          <a:xfrm flipH="1">
            <a:off x="5795854" y="1772945"/>
            <a:ext cx="296" cy="35991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모서리가 둥근 직사각형 71"/>
          <p:cNvSpPr/>
          <p:nvPr/>
        </p:nvSpPr>
        <p:spPr>
          <a:xfrm>
            <a:off x="5147804" y="2132856"/>
            <a:ext cx="648021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dirty="0" smtClean="0"/>
              <a:t>GPU</a:t>
            </a:r>
            <a:endParaRPr lang="ko-KR" altLang="en-US" dirty="0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5796151" y="2132968"/>
            <a:ext cx="647798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1" algn="ctr"/>
            <a:r>
              <a:rPr lang="en-US" altLang="ko-KR" dirty="0"/>
              <a:t>GPU</a:t>
            </a:r>
            <a:endParaRPr lang="ko-KR" altLang="en-US" dirty="0"/>
          </a:p>
        </p:txBody>
      </p:sp>
      <p:sp>
        <p:nvSpPr>
          <p:cNvPr id="74" name="모서리가 둥근 직사각형 73"/>
          <p:cNvSpPr/>
          <p:nvPr/>
        </p:nvSpPr>
        <p:spPr>
          <a:xfrm>
            <a:off x="6443949" y="2132856"/>
            <a:ext cx="648071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1" algn="ctr"/>
            <a:r>
              <a:rPr lang="en-US" altLang="ko-KR" dirty="0"/>
              <a:t>GPU</a:t>
            </a:r>
            <a:endParaRPr lang="ko-KR" altLang="en-US" dirty="0"/>
          </a:p>
        </p:txBody>
      </p:sp>
      <p:sp>
        <p:nvSpPr>
          <p:cNvPr id="75" name="모서리가 둥근 직사각형 74"/>
          <p:cNvSpPr/>
          <p:nvPr/>
        </p:nvSpPr>
        <p:spPr>
          <a:xfrm>
            <a:off x="5940152" y="3069120"/>
            <a:ext cx="2880292" cy="1440000"/>
          </a:xfrm>
          <a:prstGeom prst="roundRect">
            <a:avLst>
              <a:gd name="adj" fmla="val 6446"/>
            </a:avLst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812016" y="3213137"/>
            <a:ext cx="864152" cy="576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Mem</a:t>
            </a:r>
            <a:endParaRPr lang="ko-KR" altLang="en-US" dirty="0"/>
          </a:p>
        </p:txBody>
      </p:sp>
      <p:cxnSp>
        <p:nvCxnSpPr>
          <p:cNvPr id="78" name="직선 연결선 77"/>
          <p:cNvCxnSpPr>
            <a:endCxn id="77" idx="1"/>
          </p:cNvCxnSpPr>
          <p:nvPr/>
        </p:nvCxnSpPr>
        <p:spPr>
          <a:xfrm>
            <a:off x="6947931" y="3501137"/>
            <a:ext cx="864085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모서리가 둥근 직사각형 78"/>
          <p:cNvSpPr/>
          <p:nvPr/>
        </p:nvSpPr>
        <p:spPr>
          <a:xfrm>
            <a:off x="6083880" y="3861048"/>
            <a:ext cx="648071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dirty="0" smtClean="0"/>
              <a:t>GPU</a:t>
            </a:r>
            <a:endParaRPr lang="ko-KR" altLang="en-US" dirty="0"/>
          </a:p>
        </p:txBody>
      </p:sp>
      <p:cxnSp>
        <p:nvCxnSpPr>
          <p:cNvPr id="80" name="직선 연결선 79"/>
          <p:cNvCxnSpPr/>
          <p:nvPr/>
        </p:nvCxnSpPr>
        <p:spPr>
          <a:xfrm flipH="1">
            <a:off x="7380002" y="3501137"/>
            <a:ext cx="296" cy="35991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모서리가 둥근 직사각형 80"/>
          <p:cNvSpPr/>
          <p:nvPr/>
        </p:nvSpPr>
        <p:spPr>
          <a:xfrm>
            <a:off x="6731952" y="3861048"/>
            <a:ext cx="648021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dirty="0" smtClean="0"/>
              <a:t>GPU</a:t>
            </a:r>
            <a:endParaRPr lang="ko-KR" altLang="en-US" dirty="0"/>
          </a:p>
        </p:txBody>
      </p:sp>
      <p:sp>
        <p:nvSpPr>
          <p:cNvPr id="82" name="모서리가 둥근 직사각형 81"/>
          <p:cNvSpPr/>
          <p:nvPr/>
        </p:nvSpPr>
        <p:spPr>
          <a:xfrm>
            <a:off x="7380299" y="3861160"/>
            <a:ext cx="647798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1" algn="ctr"/>
            <a:r>
              <a:rPr lang="en-US" altLang="ko-KR" dirty="0"/>
              <a:t>GPU</a:t>
            </a:r>
            <a:endParaRPr lang="ko-KR" altLang="en-US" dirty="0"/>
          </a:p>
        </p:txBody>
      </p:sp>
      <p:sp>
        <p:nvSpPr>
          <p:cNvPr id="83" name="모서리가 둥근 직사각형 82"/>
          <p:cNvSpPr/>
          <p:nvPr/>
        </p:nvSpPr>
        <p:spPr>
          <a:xfrm>
            <a:off x="8028097" y="3861048"/>
            <a:ext cx="648071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1" algn="ctr"/>
            <a:r>
              <a:rPr lang="en-US" altLang="ko-KR" dirty="0"/>
              <a:t>GPU</a:t>
            </a:r>
            <a:endParaRPr lang="ko-KR" altLang="en-US" dirty="0"/>
          </a:p>
        </p:txBody>
      </p:sp>
      <p:sp>
        <p:nvSpPr>
          <p:cNvPr id="84" name="모서리가 둥근 직사각형 83"/>
          <p:cNvSpPr/>
          <p:nvPr/>
        </p:nvSpPr>
        <p:spPr>
          <a:xfrm>
            <a:off x="3563888" y="4725144"/>
            <a:ext cx="2880292" cy="1440000"/>
          </a:xfrm>
          <a:prstGeom prst="roundRect">
            <a:avLst>
              <a:gd name="adj" fmla="val 6446"/>
            </a:avLst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모서리가 둥근 직사각형 85"/>
          <p:cNvSpPr/>
          <p:nvPr/>
        </p:nvSpPr>
        <p:spPr>
          <a:xfrm>
            <a:off x="5435752" y="4869161"/>
            <a:ext cx="864152" cy="576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Mem</a:t>
            </a:r>
            <a:endParaRPr lang="ko-KR" altLang="en-US" dirty="0"/>
          </a:p>
        </p:txBody>
      </p:sp>
      <p:cxnSp>
        <p:nvCxnSpPr>
          <p:cNvPr id="87" name="직선 연결선 86"/>
          <p:cNvCxnSpPr>
            <a:endCxn id="86" idx="1"/>
          </p:cNvCxnSpPr>
          <p:nvPr/>
        </p:nvCxnSpPr>
        <p:spPr>
          <a:xfrm>
            <a:off x="4571667" y="5157161"/>
            <a:ext cx="864085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모서리가 둥근 직사각형 87"/>
          <p:cNvSpPr/>
          <p:nvPr/>
        </p:nvSpPr>
        <p:spPr>
          <a:xfrm>
            <a:off x="3707616" y="5517072"/>
            <a:ext cx="648071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dirty="0" smtClean="0"/>
              <a:t>GPU</a:t>
            </a:r>
            <a:endParaRPr lang="ko-KR" altLang="en-US" dirty="0"/>
          </a:p>
        </p:txBody>
      </p:sp>
      <p:cxnSp>
        <p:nvCxnSpPr>
          <p:cNvPr id="89" name="직선 연결선 88"/>
          <p:cNvCxnSpPr/>
          <p:nvPr/>
        </p:nvCxnSpPr>
        <p:spPr>
          <a:xfrm flipH="1">
            <a:off x="5003738" y="5157161"/>
            <a:ext cx="296" cy="35991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모서리가 둥근 직사각형 89"/>
          <p:cNvSpPr/>
          <p:nvPr/>
        </p:nvSpPr>
        <p:spPr>
          <a:xfrm>
            <a:off x="4355688" y="5517072"/>
            <a:ext cx="648021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dirty="0" smtClean="0"/>
              <a:t>GPU</a:t>
            </a:r>
            <a:endParaRPr lang="ko-KR" altLang="en-US" dirty="0"/>
          </a:p>
        </p:txBody>
      </p:sp>
      <p:sp>
        <p:nvSpPr>
          <p:cNvPr id="91" name="모서리가 둥근 직사각형 90"/>
          <p:cNvSpPr/>
          <p:nvPr/>
        </p:nvSpPr>
        <p:spPr>
          <a:xfrm>
            <a:off x="5004035" y="5517184"/>
            <a:ext cx="647798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1" algn="ctr"/>
            <a:r>
              <a:rPr lang="en-US" altLang="ko-KR" dirty="0"/>
              <a:t>GPU</a:t>
            </a:r>
            <a:endParaRPr lang="ko-KR" altLang="en-US" dirty="0"/>
          </a:p>
        </p:txBody>
      </p:sp>
      <p:sp>
        <p:nvSpPr>
          <p:cNvPr id="92" name="모서리가 둥근 직사각형 91"/>
          <p:cNvSpPr/>
          <p:nvPr/>
        </p:nvSpPr>
        <p:spPr>
          <a:xfrm>
            <a:off x="5651833" y="5517072"/>
            <a:ext cx="648071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1" algn="ctr"/>
            <a:r>
              <a:rPr lang="en-US" altLang="ko-KR" dirty="0"/>
              <a:t>GPU</a:t>
            </a:r>
            <a:endParaRPr lang="ko-KR" altLang="en-US" dirty="0"/>
          </a:p>
        </p:txBody>
      </p:sp>
      <p:sp>
        <p:nvSpPr>
          <p:cNvPr id="93" name="모서리가 둥근 직사각형 92"/>
          <p:cNvSpPr/>
          <p:nvPr/>
        </p:nvSpPr>
        <p:spPr>
          <a:xfrm>
            <a:off x="323556" y="3429000"/>
            <a:ext cx="2880292" cy="1440000"/>
          </a:xfrm>
          <a:prstGeom prst="roundRect">
            <a:avLst>
              <a:gd name="adj" fmla="val 6446"/>
            </a:avLst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모서리가 둥근 직사각형 94"/>
          <p:cNvSpPr/>
          <p:nvPr/>
        </p:nvSpPr>
        <p:spPr>
          <a:xfrm>
            <a:off x="2195420" y="3573017"/>
            <a:ext cx="864152" cy="576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Mem</a:t>
            </a:r>
            <a:endParaRPr lang="ko-KR" altLang="en-US" dirty="0"/>
          </a:p>
        </p:txBody>
      </p:sp>
      <p:cxnSp>
        <p:nvCxnSpPr>
          <p:cNvPr id="96" name="직선 연결선 95"/>
          <p:cNvCxnSpPr>
            <a:endCxn id="95" idx="1"/>
          </p:cNvCxnSpPr>
          <p:nvPr/>
        </p:nvCxnSpPr>
        <p:spPr>
          <a:xfrm>
            <a:off x="1331335" y="3861017"/>
            <a:ext cx="864085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모서리가 둥근 직사각형 96"/>
          <p:cNvSpPr/>
          <p:nvPr/>
        </p:nvSpPr>
        <p:spPr>
          <a:xfrm>
            <a:off x="467284" y="4220928"/>
            <a:ext cx="648071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dirty="0" smtClean="0"/>
              <a:t>GPU</a:t>
            </a:r>
            <a:endParaRPr lang="ko-KR" altLang="en-US" dirty="0"/>
          </a:p>
        </p:txBody>
      </p:sp>
      <p:cxnSp>
        <p:nvCxnSpPr>
          <p:cNvPr id="98" name="직선 연결선 97"/>
          <p:cNvCxnSpPr/>
          <p:nvPr/>
        </p:nvCxnSpPr>
        <p:spPr>
          <a:xfrm flipH="1">
            <a:off x="1763406" y="3861017"/>
            <a:ext cx="296" cy="35991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모서리가 둥근 직사각형 98"/>
          <p:cNvSpPr/>
          <p:nvPr/>
        </p:nvSpPr>
        <p:spPr>
          <a:xfrm>
            <a:off x="1115356" y="4220928"/>
            <a:ext cx="648021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dirty="0" smtClean="0"/>
              <a:t>GPU</a:t>
            </a:r>
            <a:endParaRPr lang="ko-KR" altLang="en-US" dirty="0"/>
          </a:p>
        </p:txBody>
      </p:sp>
      <p:sp>
        <p:nvSpPr>
          <p:cNvPr id="100" name="모서리가 둥근 직사각형 99"/>
          <p:cNvSpPr/>
          <p:nvPr/>
        </p:nvSpPr>
        <p:spPr>
          <a:xfrm>
            <a:off x="1763703" y="4221040"/>
            <a:ext cx="647798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1" algn="ctr"/>
            <a:r>
              <a:rPr lang="en-US" altLang="ko-KR" dirty="0"/>
              <a:t>GPU</a:t>
            </a:r>
            <a:endParaRPr lang="ko-KR" altLang="en-US" dirty="0"/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2411501" y="4220928"/>
            <a:ext cx="648071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1" algn="ctr"/>
            <a:r>
              <a:rPr lang="en-US" altLang="ko-KR" dirty="0"/>
              <a:t>GPU</a:t>
            </a:r>
            <a:endParaRPr lang="ko-KR" altLang="en-US" dirty="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1350690" y="1700808"/>
            <a:ext cx="252000" cy="252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1636654" y="1700808"/>
            <a:ext cx="252000" cy="252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1350690" y="1986772"/>
            <a:ext cx="252000" cy="252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1636654" y="1986772"/>
            <a:ext cx="252000" cy="252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467589" y="3573177"/>
            <a:ext cx="864051" cy="576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CPU</a:t>
            </a:r>
            <a:endParaRPr lang="ko-KR" altLang="en-US" dirty="0"/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630655" y="3573016"/>
            <a:ext cx="252000" cy="252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916619" y="3573016"/>
            <a:ext cx="252000" cy="252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30655" y="3858980"/>
            <a:ext cx="252000" cy="252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6619" y="3858980"/>
            <a:ext cx="252000" cy="252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3707904" y="4869321"/>
            <a:ext cx="864051" cy="576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CPU</a:t>
            </a:r>
            <a:endParaRPr lang="ko-KR" altLang="en-US" dirty="0"/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3870970" y="4869160"/>
            <a:ext cx="252000" cy="252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4156934" y="4869160"/>
            <a:ext cx="252000" cy="252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3870970" y="5155124"/>
            <a:ext cx="252000" cy="252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8" name="모서리가 둥근 직사각형 117"/>
          <p:cNvSpPr/>
          <p:nvPr/>
        </p:nvSpPr>
        <p:spPr>
          <a:xfrm>
            <a:off x="4156934" y="5155124"/>
            <a:ext cx="252000" cy="252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모서리가 둥근 직사각형 118"/>
          <p:cNvSpPr/>
          <p:nvPr/>
        </p:nvSpPr>
        <p:spPr>
          <a:xfrm>
            <a:off x="6084168" y="3213137"/>
            <a:ext cx="864051" cy="576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CPU</a:t>
            </a:r>
            <a:endParaRPr lang="ko-KR" altLang="en-US" dirty="0"/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6247234" y="3212976"/>
            <a:ext cx="252000" cy="252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모서리가 둥근 직사각형 120"/>
          <p:cNvSpPr/>
          <p:nvPr/>
        </p:nvSpPr>
        <p:spPr>
          <a:xfrm>
            <a:off x="6533198" y="3212976"/>
            <a:ext cx="252000" cy="252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6247234" y="3498940"/>
            <a:ext cx="252000" cy="252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6533198" y="3498940"/>
            <a:ext cx="252000" cy="252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모서리가 둥근 직사각형 123"/>
          <p:cNvSpPr/>
          <p:nvPr/>
        </p:nvSpPr>
        <p:spPr>
          <a:xfrm>
            <a:off x="4499992" y="1484945"/>
            <a:ext cx="864051" cy="576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CPU</a:t>
            </a:r>
            <a:endParaRPr lang="ko-KR" altLang="en-US" dirty="0"/>
          </a:p>
        </p:txBody>
      </p:sp>
      <p:sp>
        <p:nvSpPr>
          <p:cNvPr id="125" name="모서리가 둥근 직사각형 124"/>
          <p:cNvSpPr/>
          <p:nvPr/>
        </p:nvSpPr>
        <p:spPr>
          <a:xfrm>
            <a:off x="4663058" y="1484784"/>
            <a:ext cx="252000" cy="252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4949022" y="1484784"/>
            <a:ext cx="252000" cy="252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7" name="모서리가 둥근 직사각형 126"/>
          <p:cNvSpPr/>
          <p:nvPr/>
        </p:nvSpPr>
        <p:spPr>
          <a:xfrm>
            <a:off x="4663058" y="1770748"/>
            <a:ext cx="252000" cy="252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4949022" y="1770748"/>
            <a:ext cx="252000" cy="252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7413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직선 연결선 30"/>
          <p:cNvCxnSpPr/>
          <p:nvPr/>
        </p:nvCxnSpPr>
        <p:spPr>
          <a:xfrm>
            <a:off x="3564176" y="2996952"/>
            <a:ext cx="360039" cy="36004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5148328" y="2780977"/>
            <a:ext cx="215760" cy="431999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5508104" y="3645136"/>
            <a:ext cx="432000" cy="71896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5004192" y="4221144"/>
            <a:ext cx="144136" cy="50400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 flipV="1">
            <a:off x="3203848" y="4077122"/>
            <a:ext cx="432048" cy="72014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MPI+OpenCL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SnuCL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043896" y="1556952"/>
            <a:ext cx="2880292" cy="1440000"/>
          </a:xfrm>
          <a:prstGeom prst="roundRect">
            <a:avLst>
              <a:gd name="adj" fmla="val 6446"/>
            </a:avLst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187624" y="1700969"/>
            <a:ext cx="864051" cy="576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CPU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915760" y="1700969"/>
            <a:ext cx="864152" cy="576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Mem</a:t>
            </a:r>
            <a:endParaRPr lang="ko-KR" altLang="en-US" dirty="0"/>
          </a:p>
        </p:txBody>
      </p:sp>
      <p:cxnSp>
        <p:nvCxnSpPr>
          <p:cNvPr id="9" name="직선 연결선 8"/>
          <p:cNvCxnSpPr>
            <a:stCxn id="7" idx="3"/>
            <a:endCxn id="8" idx="1"/>
          </p:cNvCxnSpPr>
          <p:nvPr/>
        </p:nvCxnSpPr>
        <p:spPr>
          <a:xfrm>
            <a:off x="2051675" y="1988969"/>
            <a:ext cx="864085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구름 28"/>
          <p:cNvSpPr/>
          <p:nvPr/>
        </p:nvSpPr>
        <p:spPr>
          <a:xfrm>
            <a:off x="3564176" y="3212976"/>
            <a:ext cx="2016178" cy="1224185"/>
          </a:xfrm>
          <a:prstGeom prst="cloud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000" dirty="0" err="1" smtClean="0"/>
              <a:t>InfiniBand</a:t>
            </a:r>
            <a:endParaRPr lang="en-US" altLang="ko-KR" sz="2000" dirty="0" smtClean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1187624" y="2348880"/>
            <a:ext cx="648071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dirty="0" smtClean="0"/>
              <a:t>GPU</a:t>
            </a:r>
            <a:endParaRPr lang="ko-KR" altLang="en-US" dirty="0"/>
          </a:p>
        </p:txBody>
      </p:sp>
      <p:cxnSp>
        <p:nvCxnSpPr>
          <p:cNvPr id="38" name="직선 연결선 37"/>
          <p:cNvCxnSpPr/>
          <p:nvPr/>
        </p:nvCxnSpPr>
        <p:spPr>
          <a:xfrm flipH="1">
            <a:off x="2483746" y="1988969"/>
            <a:ext cx="296" cy="35991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모서리가 둥근 직사각형 62"/>
          <p:cNvSpPr/>
          <p:nvPr/>
        </p:nvSpPr>
        <p:spPr>
          <a:xfrm>
            <a:off x="1835696" y="2348880"/>
            <a:ext cx="648021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dirty="0" smtClean="0"/>
              <a:t>GPU</a:t>
            </a:r>
            <a:endParaRPr lang="ko-KR" altLang="en-US" dirty="0"/>
          </a:p>
        </p:txBody>
      </p:sp>
      <p:sp>
        <p:nvSpPr>
          <p:cNvPr id="64" name="모서리가 둥근 직사각형 63"/>
          <p:cNvSpPr/>
          <p:nvPr/>
        </p:nvSpPr>
        <p:spPr>
          <a:xfrm>
            <a:off x="2484043" y="2348992"/>
            <a:ext cx="647798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1" algn="ctr"/>
            <a:r>
              <a:rPr lang="en-US" altLang="ko-KR" dirty="0"/>
              <a:t>GPU</a:t>
            </a:r>
            <a:endParaRPr lang="ko-KR" altLang="en-US" dirty="0"/>
          </a:p>
        </p:txBody>
      </p:sp>
      <p:sp>
        <p:nvSpPr>
          <p:cNvPr id="65" name="모서리가 둥근 직사각형 64"/>
          <p:cNvSpPr/>
          <p:nvPr/>
        </p:nvSpPr>
        <p:spPr>
          <a:xfrm>
            <a:off x="3131841" y="2348880"/>
            <a:ext cx="648071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1" algn="ctr"/>
            <a:r>
              <a:rPr lang="en-US" altLang="ko-KR" dirty="0"/>
              <a:t>GPU</a:t>
            </a:r>
            <a:endParaRPr lang="ko-KR" altLang="en-US" dirty="0"/>
          </a:p>
        </p:txBody>
      </p:sp>
      <p:sp>
        <p:nvSpPr>
          <p:cNvPr id="66" name="모서리가 둥근 직사각형 65"/>
          <p:cNvSpPr/>
          <p:nvPr/>
        </p:nvSpPr>
        <p:spPr>
          <a:xfrm>
            <a:off x="4356004" y="1340928"/>
            <a:ext cx="2880292" cy="1440000"/>
          </a:xfrm>
          <a:prstGeom prst="roundRect">
            <a:avLst>
              <a:gd name="adj" fmla="val 6446"/>
            </a:avLst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모서리가 둥근 직사각형 67"/>
          <p:cNvSpPr/>
          <p:nvPr/>
        </p:nvSpPr>
        <p:spPr>
          <a:xfrm>
            <a:off x="6227868" y="1484945"/>
            <a:ext cx="864152" cy="576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Mem</a:t>
            </a:r>
            <a:endParaRPr lang="ko-KR" altLang="en-US" dirty="0"/>
          </a:p>
        </p:txBody>
      </p:sp>
      <p:cxnSp>
        <p:nvCxnSpPr>
          <p:cNvPr id="69" name="직선 연결선 68"/>
          <p:cNvCxnSpPr>
            <a:endCxn id="68" idx="1"/>
          </p:cNvCxnSpPr>
          <p:nvPr/>
        </p:nvCxnSpPr>
        <p:spPr>
          <a:xfrm>
            <a:off x="5363783" y="1772945"/>
            <a:ext cx="864085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 flipH="1">
            <a:off x="5795854" y="1772945"/>
            <a:ext cx="296" cy="35991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모서리가 둥근 직사각형 74"/>
          <p:cNvSpPr/>
          <p:nvPr/>
        </p:nvSpPr>
        <p:spPr>
          <a:xfrm>
            <a:off x="5940152" y="3069120"/>
            <a:ext cx="2880292" cy="1440000"/>
          </a:xfrm>
          <a:prstGeom prst="roundRect">
            <a:avLst>
              <a:gd name="adj" fmla="val 6446"/>
            </a:avLst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모서리가 둥근 직사각형 76"/>
          <p:cNvSpPr/>
          <p:nvPr/>
        </p:nvSpPr>
        <p:spPr>
          <a:xfrm>
            <a:off x="7812016" y="3213137"/>
            <a:ext cx="864152" cy="576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Mem</a:t>
            </a:r>
            <a:endParaRPr lang="ko-KR" altLang="en-US" dirty="0"/>
          </a:p>
        </p:txBody>
      </p:sp>
      <p:cxnSp>
        <p:nvCxnSpPr>
          <p:cNvPr id="78" name="직선 연결선 77"/>
          <p:cNvCxnSpPr>
            <a:endCxn id="77" idx="1"/>
          </p:cNvCxnSpPr>
          <p:nvPr/>
        </p:nvCxnSpPr>
        <p:spPr>
          <a:xfrm>
            <a:off x="6947931" y="3501137"/>
            <a:ext cx="864085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직선 연결선 79"/>
          <p:cNvCxnSpPr/>
          <p:nvPr/>
        </p:nvCxnSpPr>
        <p:spPr>
          <a:xfrm flipH="1">
            <a:off x="7380002" y="3501137"/>
            <a:ext cx="296" cy="35991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3563888" y="4725144"/>
            <a:ext cx="2880292" cy="1440000"/>
          </a:xfrm>
          <a:prstGeom prst="roundRect">
            <a:avLst>
              <a:gd name="adj" fmla="val 6446"/>
            </a:avLst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모서리가 둥근 직사각형 85"/>
          <p:cNvSpPr/>
          <p:nvPr/>
        </p:nvSpPr>
        <p:spPr>
          <a:xfrm>
            <a:off x="5435752" y="4869161"/>
            <a:ext cx="864152" cy="576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Mem</a:t>
            </a:r>
            <a:endParaRPr lang="ko-KR" altLang="en-US" dirty="0"/>
          </a:p>
        </p:txBody>
      </p:sp>
      <p:cxnSp>
        <p:nvCxnSpPr>
          <p:cNvPr id="87" name="직선 연결선 86"/>
          <p:cNvCxnSpPr>
            <a:endCxn id="86" idx="1"/>
          </p:cNvCxnSpPr>
          <p:nvPr/>
        </p:nvCxnSpPr>
        <p:spPr>
          <a:xfrm>
            <a:off x="4571667" y="5157161"/>
            <a:ext cx="864085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연결선 88"/>
          <p:cNvCxnSpPr/>
          <p:nvPr/>
        </p:nvCxnSpPr>
        <p:spPr>
          <a:xfrm flipH="1">
            <a:off x="5003738" y="5157161"/>
            <a:ext cx="296" cy="35991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모서리가 둥근 직사각형 92"/>
          <p:cNvSpPr/>
          <p:nvPr/>
        </p:nvSpPr>
        <p:spPr>
          <a:xfrm>
            <a:off x="323556" y="3429000"/>
            <a:ext cx="2880292" cy="1440000"/>
          </a:xfrm>
          <a:prstGeom prst="roundRect">
            <a:avLst>
              <a:gd name="adj" fmla="val 6446"/>
            </a:avLst>
          </a:prstGeom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모서리가 둥근 직사각형 94"/>
          <p:cNvSpPr/>
          <p:nvPr/>
        </p:nvSpPr>
        <p:spPr>
          <a:xfrm>
            <a:off x="2195420" y="3573017"/>
            <a:ext cx="864152" cy="5760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Mem</a:t>
            </a:r>
            <a:endParaRPr lang="ko-KR" altLang="en-US" dirty="0"/>
          </a:p>
        </p:txBody>
      </p:sp>
      <p:cxnSp>
        <p:nvCxnSpPr>
          <p:cNvPr id="96" name="직선 연결선 95"/>
          <p:cNvCxnSpPr>
            <a:endCxn id="95" idx="1"/>
          </p:cNvCxnSpPr>
          <p:nvPr/>
        </p:nvCxnSpPr>
        <p:spPr>
          <a:xfrm>
            <a:off x="1331335" y="3861017"/>
            <a:ext cx="864085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직선 연결선 97"/>
          <p:cNvCxnSpPr/>
          <p:nvPr/>
        </p:nvCxnSpPr>
        <p:spPr>
          <a:xfrm flipH="1">
            <a:off x="1763406" y="3861017"/>
            <a:ext cx="296" cy="359911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1350690" y="1700808"/>
            <a:ext cx="252000" cy="252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1636654" y="1700808"/>
            <a:ext cx="252000" cy="252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3" name="모서리가 둥근 직사각형 102"/>
          <p:cNvSpPr/>
          <p:nvPr/>
        </p:nvSpPr>
        <p:spPr>
          <a:xfrm>
            <a:off x="1350690" y="1986772"/>
            <a:ext cx="252000" cy="252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모서리가 둥근 직사각형 103"/>
          <p:cNvSpPr/>
          <p:nvPr/>
        </p:nvSpPr>
        <p:spPr>
          <a:xfrm>
            <a:off x="1636654" y="1986772"/>
            <a:ext cx="252000" cy="252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9" name="모서리가 둥근 직사각형 108"/>
          <p:cNvSpPr/>
          <p:nvPr/>
        </p:nvSpPr>
        <p:spPr>
          <a:xfrm>
            <a:off x="467589" y="3573177"/>
            <a:ext cx="864051" cy="576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CPU</a:t>
            </a:r>
            <a:endParaRPr lang="ko-KR" altLang="en-US" dirty="0"/>
          </a:p>
        </p:txBody>
      </p:sp>
      <p:sp>
        <p:nvSpPr>
          <p:cNvPr id="110" name="모서리가 둥근 직사각형 109"/>
          <p:cNvSpPr/>
          <p:nvPr/>
        </p:nvSpPr>
        <p:spPr>
          <a:xfrm>
            <a:off x="630655" y="3573016"/>
            <a:ext cx="252000" cy="252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1" name="모서리가 둥근 직사각형 110"/>
          <p:cNvSpPr/>
          <p:nvPr/>
        </p:nvSpPr>
        <p:spPr>
          <a:xfrm>
            <a:off x="916619" y="3573016"/>
            <a:ext cx="252000" cy="252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630655" y="3858980"/>
            <a:ext cx="252000" cy="252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16619" y="3858980"/>
            <a:ext cx="252000" cy="252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3707904" y="4869321"/>
            <a:ext cx="864051" cy="576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CPU</a:t>
            </a:r>
            <a:endParaRPr lang="ko-KR" altLang="en-US" dirty="0"/>
          </a:p>
        </p:txBody>
      </p:sp>
      <p:sp>
        <p:nvSpPr>
          <p:cNvPr id="115" name="모서리가 둥근 직사각형 114"/>
          <p:cNvSpPr/>
          <p:nvPr/>
        </p:nvSpPr>
        <p:spPr>
          <a:xfrm>
            <a:off x="3870970" y="4869160"/>
            <a:ext cx="252000" cy="252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4156934" y="4869160"/>
            <a:ext cx="252000" cy="252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3870970" y="5155124"/>
            <a:ext cx="252000" cy="252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8" name="모서리가 둥근 직사각형 117"/>
          <p:cNvSpPr/>
          <p:nvPr/>
        </p:nvSpPr>
        <p:spPr>
          <a:xfrm>
            <a:off x="4156934" y="5155124"/>
            <a:ext cx="252000" cy="252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9" name="모서리가 둥근 직사각형 118"/>
          <p:cNvSpPr/>
          <p:nvPr/>
        </p:nvSpPr>
        <p:spPr>
          <a:xfrm>
            <a:off x="6084168" y="3213137"/>
            <a:ext cx="864051" cy="576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CPU</a:t>
            </a:r>
            <a:endParaRPr lang="ko-KR" altLang="en-US" dirty="0"/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6247234" y="3212976"/>
            <a:ext cx="252000" cy="252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1" name="모서리가 둥근 직사각형 120"/>
          <p:cNvSpPr/>
          <p:nvPr/>
        </p:nvSpPr>
        <p:spPr>
          <a:xfrm>
            <a:off x="6533198" y="3212976"/>
            <a:ext cx="252000" cy="252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6247234" y="3498940"/>
            <a:ext cx="252000" cy="252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3" name="모서리가 둥근 직사각형 122"/>
          <p:cNvSpPr/>
          <p:nvPr/>
        </p:nvSpPr>
        <p:spPr>
          <a:xfrm>
            <a:off x="6533198" y="3498940"/>
            <a:ext cx="252000" cy="252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4" name="모서리가 둥근 직사각형 123"/>
          <p:cNvSpPr/>
          <p:nvPr/>
        </p:nvSpPr>
        <p:spPr>
          <a:xfrm>
            <a:off x="4499992" y="1484945"/>
            <a:ext cx="864051" cy="5760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CPU</a:t>
            </a:r>
            <a:endParaRPr lang="ko-KR" altLang="en-US" dirty="0"/>
          </a:p>
        </p:txBody>
      </p:sp>
      <p:sp>
        <p:nvSpPr>
          <p:cNvPr id="125" name="모서리가 둥근 직사각형 124"/>
          <p:cNvSpPr/>
          <p:nvPr/>
        </p:nvSpPr>
        <p:spPr>
          <a:xfrm>
            <a:off x="4663058" y="1484784"/>
            <a:ext cx="252000" cy="252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6" name="모서리가 둥근 직사각형 125"/>
          <p:cNvSpPr/>
          <p:nvPr/>
        </p:nvSpPr>
        <p:spPr>
          <a:xfrm>
            <a:off x="4949022" y="1484784"/>
            <a:ext cx="252000" cy="252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7" name="모서리가 둥근 직사각형 126"/>
          <p:cNvSpPr/>
          <p:nvPr/>
        </p:nvSpPr>
        <p:spPr>
          <a:xfrm>
            <a:off x="4663058" y="1770748"/>
            <a:ext cx="252000" cy="252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8" name="모서리가 둥근 직사각형 127"/>
          <p:cNvSpPr/>
          <p:nvPr/>
        </p:nvSpPr>
        <p:spPr>
          <a:xfrm>
            <a:off x="4949022" y="1770748"/>
            <a:ext cx="252000" cy="252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모서리가 둥근 직사각형 84"/>
          <p:cNvSpPr/>
          <p:nvPr/>
        </p:nvSpPr>
        <p:spPr>
          <a:xfrm>
            <a:off x="1331640" y="2420888"/>
            <a:ext cx="359992" cy="360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모서리가 둥근 직사각형 93"/>
          <p:cNvSpPr/>
          <p:nvPr/>
        </p:nvSpPr>
        <p:spPr>
          <a:xfrm>
            <a:off x="1979712" y="2420888"/>
            <a:ext cx="359992" cy="360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2627784" y="2420888"/>
            <a:ext cx="359992" cy="360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6" name="모서리가 둥근 직사각형 105"/>
          <p:cNvSpPr/>
          <p:nvPr/>
        </p:nvSpPr>
        <p:spPr>
          <a:xfrm>
            <a:off x="3275856" y="2420888"/>
            <a:ext cx="359992" cy="360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5" name="모서리가 둥근 직사각형 134"/>
          <p:cNvSpPr/>
          <p:nvPr/>
        </p:nvSpPr>
        <p:spPr>
          <a:xfrm>
            <a:off x="467544" y="4221088"/>
            <a:ext cx="648071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dirty="0" smtClean="0"/>
              <a:t>GPU</a:t>
            </a:r>
            <a:endParaRPr lang="ko-KR" altLang="en-US" dirty="0"/>
          </a:p>
        </p:txBody>
      </p:sp>
      <p:sp>
        <p:nvSpPr>
          <p:cNvPr id="136" name="모서리가 둥근 직사각형 135"/>
          <p:cNvSpPr/>
          <p:nvPr/>
        </p:nvSpPr>
        <p:spPr>
          <a:xfrm>
            <a:off x="1115616" y="4221088"/>
            <a:ext cx="648021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dirty="0" smtClean="0"/>
              <a:t>GPU</a:t>
            </a:r>
            <a:endParaRPr lang="ko-KR" altLang="en-US" dirty="0"/>
          </a:p>
        </p:txBody>
      </p:sp>
      <p:sp>
        <p:nvSpPr>
          <p:cNvPr id="137" name="모서리가 둥근 직사각형 136"/>
          <p:cNvSpPr/>
          <p:nvPr/>
        </p:nvSpPr>
        <p:spPr>
          <a:xfrm>
            <a:off x="1763963" y="4221200"/>
            <a:ext cx="647798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1" algn="ctr"/>
            <a:r>
              <a:rPr lang="en-US" altLang="ko-KR" dirty="0"/>
              <a:t>GPU</a:t>
            </a:r>
            <a:endParaRPr lang="ko-KR" altLang="en-US" dirty="0"/>
          </a:p>
        </p:txBody>
      </p:sp>
      <p:sp>
        <p:nvSpPr>
          <p:cNvPr id="138" name="모서리가 둥근 직사각형 137"/>
          <p:cNvSpPr/>
          <p:nvPr/>
        </p:nvSpPr>
        <p:spPr>
          <a:xfrm>
            <a:off x="2411761" y="4221088"/>
            <a:ext cx="648071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1" algn="ctr"/>
            <a:r>
              <a:rPr lang="en-US" altLang="ko-KR" dirty="0"/>
              <a:t>GPU</a:t>
            </a:r>
            <a:endParaRPr lang="ko-KR" altLang="en-US" dirty="0"/>
          </a:p>
        </p:txBody>
      </p:sp>
      <p:sp>
        <p:nvSpPr>
          <p:cNvPr id="139" name="모서리가 둥근 직사각형 138"/>
          <p:cNvSpPr/>
          <p:nvPr/>
        </p:nvSpPr>
        <p:spPr>
          <a:xfrm>
            <a:off x="611560" y="4293096"/>
            <a:ext cx="359992" cy="360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0" name="모서리가 둥근 직사각형 139"/>
          <p:cNvSpPr/>
          <p:nvPr/>
        </p:nvSpPr>
        <p:spPr>
          <a:xfrm>
            <a:off x="1259632" y="4293096"/>
            <a:ext cx="359992" cy="360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1" name="모서리가 둥근 직사각형 140"/>
          <p:cNvSpPr/>
          <p:nvPr/>
        </p:nvSpPr>
        <p:spPr>
          <a:xfrm>
            <a:off x="1907704" y="4293096"/>
            <a:ext cx="359992" cy="360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2555776" y="4293096"/>
            <a:ext cx="359992" cy="360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3" name="모서리가 둥근 직사각형 142"/>
          <p:cNvSpPr/>
          <p:nvPr/>
        </p:nvSpPr>
        <p:spPr>
          <a:xfrm>
            <a:off x="3707904" y="5517232"/>
            <a:ext cx="648071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dirty="0" smtClean="0"/>
              <a:t>GPU</a:t>
            </a:r>
            <a:endParaRPr lang="ko-KR" altLang="en-US" dirty="0"/>
          </a:p>
        </p:txBody>
      </p:sp>
      <p:sp>
        <p:nvSpPr>
          <p:cNvPr id="144" name="모서리가 둥근 직사각형 143"/>
          <p:cNvSpPr/>
          <p:nvPr/>
        </p:nvSpPr>
        <p:spPr>
          <a:xfrm>
            <a:off x="4355976" y="5517232"/>
            <a:ext cx="648021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dirty="0" smtClean="0"/>
              <a:t>GPU</a:t>
            </a:r>
            <a:endParaRPr lang="ko-KR" altLang="en-US" dirty="0"/>
          </a:p>
        </p:txBody>
      </p:sp>
      <p:sp>
        <p:nvSpPr>
          <p:cNvPr id="145" name="모서리가 둥근 직사각형 144"/>
          <p:cNvSpPr/>
          <p:nvPr/>
        </p:nvSpPr>
        <p:spPr>
          <a:xfrm>
            <a:off x="5004323" y="5517344"/>
            <a:ext cx="647798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1" algn="ctr"/>
            <a:r>
              <a:rPr lang="en-US" altLang="ko-KR" dirty="0"/>
              <a:t>GPU</a:t>
            </a:r>
            <a:endParaRPr lang="ko-KR" altLang="en-US" dirty="0"/>
          </a:p>
        </p:txBody>
      </p:sp>
      <p:sp>
        <p:nvSpPr>
          <p:cNvPr id="146" name="모서리가 둥근 직사각형 145"/>
          <p:cNvSpPr/>
          <p:nvPr/>
        </p:nvSpPr>
        <p:spPr>
          <a:xfrm>
            <a:off x="5652121" y="5517232"/>
            <a:ext cx="648071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1" algn="ctr"/>
            <a:r>
              <a:rPr lang="en-US" altLang="ko-KR" dirty="0"/>
              <a:t>GPU</a:t>
            </a:r>
            <a:endParaRPr lang="ko-KR" altLang="en-US" dirty="0"/>
          </a:p>
        </p:txBody>
      </p:sp>
      <p:sp>
        <p:nvSpPr>
          <p:cNvPr id="147" name="모서리가 둥근 직사각형 146"/>
          <p:cNvSpPr/>
          <p:nvPr/>
        </p:nvSpPr>
        <p:spPr>
          <a:xfrm>
            <a:off x="3851920" y="5589240"/>
            <a:ext cx="359992" cy="360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8" name="모서리가 둥근 직사각형 147"/>
          <p:cNvSpPr/>
          <p:nvPr/>
        </p:nvSpPr>
        <p:spPr>
          <a:xfrm>
            <a:off x="4499992" y="5589240"/>
            <a:ext cx="359992" cy="360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9" name="모서리가 둥근 직사각형 148"/>
          <p:cNvSpPr/>
          <p:nvPr/>
        </p:nvSpPr>
        <p:spPr>
          <a:xfrm>
            <a:off x="5148064" y="5589240"/>
            <a:ext cx="359992" cy="360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0" name="모서리가 둥근 직사각형 149"/>
          <p:cNvSpPr/>
          <p:nvPr/>
        </p:nvSpPr>
        <p:spPr>
          <a:xfrm>
            <a:off x="5796136" y="5589240"/>
            <a:ext cx="359992" cy="360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1" name="모서리가 둥근 직사각형 150"/>
          <p:cNvSpPr/>
          <p:nvPr/>
        </p:nvSpPr>
        <p:spPr>
          <a:xfrm>
            <a:off x="6084168" y="3861048"/>
            <a:ext cx="648071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dirty="0" smtClean="0"/>
              <a:t>GPU</a:t>
            </a:r>
            <a:endParaRPr lang="ko-KR" altLang="en-US" dirty="0"/>
          </a:p>
        </p:txBody>
      </p:sp>
      <p:sp>
        <p:nvSpPr>
          <p:cNvPr id="152" name="모서리가 둥근 직사각형 151"/>
          <p:cNvSpPr/>
          <p:nvPr/>
        </p:nvSpPr>
        <p:spPr>
          <a:xfrm>
            <a:off x="6732240" y="3861048"/>
            <a:ext cx="648021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dirty="0" smtClean="0"/>
              <a:t>GPU</a:t>
            </a:r>
            <a:endParaRPr lang="ko-KR" altLang="en-US" dirty="0"/>
          </a:p>
        </p:txBody>
      </p:sp>
      <p:sp>
        <p:nvSpPr>
          <p:cNvPr id="153" name="모서리가 둥근 직사각형 152"/>
          <p:cNvSpPr/>
          <p:nvPr/>
        </p:nvSpPr>
        <p:spPr>
          <a:xfrm>
            <a:off x="7380587" y="3861160"/>
            <a:ext cx="647798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1" algn="ctr"/>
            <a:r>
              <a:rPr lang="en-US" altLang="ko-KR" dirty="0"/>
              <a:t>GPU</a:t>
            </a:r>
            <a:endParaRPr lang="ko-KR" altLang="en-US" dirty="0"/>
          </a:p>
        </p:txBody>
      </p:sp>
      <p:sp>
        <p:nvSpPr>
          <p:cNvPr id="154" name="모서리가 둥근 직사각형 153"/>
          <p:cNvSpPr/>
          <p:nvPr/>
        </p:nvSpPr>
        <p:spPr>
          <a:xfrm>
            <a:off x="8028385" y="3861048"/>
            <a:ext cx="648071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1" algn="ctr"/>
            <a:r>
              <a:rPr lang="en-US" altLang="ko-KR" dirty="0"/>
              <a:t>GPU</a:t>
            </a:r>
            <a:endParaRPr lang="ko-KR" altLang="en-US" dirty="0"/>
          </a:p>
        </p:txBody>
      </p:sp>
      <p:sp>
        <p:nvSpPr>
          <p:cNvPr id="155" name="모서리가 둥근 직사각형 154"/>
          <p:cNvSpPr/>
          <p:nvPr/>
        </p:nvSpPr>
        <p:spPr>
          <a:xfrm>
            <a:off x="6228184" y="3933056"/>
            <a:ext cx="359992" cy="360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6" name="모서리가 둥근 직사각형 155"/>
          <p:cNvSpPr/>
          <p:nvPr/>
        </p:nvSpPr>
        <p:spPr>
          <a:xfrm>
            <a:off x="6876256" y="3933056"/>
            <a:ext cx="359992" cy="360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7" name="모서리가 둥근 직사각형 156"/>
          <p:cNvSpPr/>
          <p:nvPr/>
        </p:nvSpPr>
        <p:spPr>
          <a:xfrm>
            <a:off x="7524328" y="3933056"/>
            <a:ext cx="359992" cy="360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8" name="모서리가 둥근 직사각형 157"/>
          <p:cNvSpPr/>
          <p:nvPr/>
        </p:nvSpPr>
        <p:spPr>
          <a:xfrm>
            <a:off x="8172400" y="3933056"/>
            <a:ext cx="359992" cy="360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9" name="모서리가 둥근 직사각형 158"/>
          <p:cNvSpPr/>
          <p:nvPr/>
        </p:nvSpPr>
        <p:spPr>
          <a:xfrm>
            <a:off x="4499992" y="2132856"/>
            <a:ext cx="648071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dirty="0" smtClean="0"/>
              <a:t>GPU</a:t>
            </a:r>
            <a:endParaRPr lang="ko-KR" altLang="en-US" dirty="0"/>
          </a:p>
        </p:txBody>
      </p:sp>
      <p:sp>
        <p:nvSpPr>
          <p:cNvPr id="160" name="모서리가 둥근 직사각형 159"/>
          <p:cNvSpPr/>
          <p:nvPr/>
        </p:nvSpPr>
        <p:spPr>
          <a:xfrm>
            <a:off x="5148064" y="2132856"/>
            <a:ext cx="648021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dirty="0" smtClean="0"/>
              <a:t>GPU</a:t>
            </a:r>
            <a:endParaRPr lang="ko-KR" altLang="en-US" dirty="0"/>
          </a:p>
        </p:txBody>
      </p:sp>
      <p:sp>
        <p:nvSpPr>
          <p:cNvPr id="161" name="모서리가 둥근 직사각형 160"/>
          <p:cNvSpPr/>
          <p:nvPr/>
        </p:nvSpPr>
        <p:spPr>
          <a:xfrm>
            <a:off x="5796411" y="2132968"/>
            <a:ext cx="647798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1" algn="ctr"/>
            <a:r>
              <a:rPr lang="en-US" altLang="ko-KR" dirty="0"/>
              <a:t>GPU</a:t>
            </a:r>
            <a:endParaRPr lang="ko-KR" altLang="en-US" dirty="0"/>
          </a:p>
        </p:txBody>
      </p:sp>
      <p:sp>
        <p:nvSpPr>
          <p:cNvPr id="162" name="모서리가 둥근 직사각형 161"/>
          <p:cNvSpPr/>
          <p:nvPr/>
        </p:nvSpPr>
        <p:spPr>
          <a:xfrm>
            <a:off x="6444209" y="2132856"/>
            <a:ext cx="648071" cy="503944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marL="0" lvl="1" algn="ctr"/>
            <a:r>
              <a:rPr lang="en-US" altLang="ko-KR" dirty="0"/>
              <a:t>GPU</a:t>
            </a:r>
            <a:endParaRPr lang="ko-KR" altLang="en-US" dirty="0"/>
          </a:p>
        </p:txBody>
      </p:sp>
      <p:sp>
        <p:nvSpPr>
          <p:cNvPr id="163" name="모서리가 둥근 직사각형 162"/>
          <p:cNvSpPr/>
          <p:nvPr/>
        </p:nvSpPr>
        <p:spPr>
          <a:xfrm>
            <a:off x="4644008" y="2204864"/>
            <a:ext cx="359992" cy="360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4" name="모서리가 둥근 직사각형 163"/>
          <p:cNvSpPr/>
          <p:nvPr/>
        </p:nvSpPr>
        <p:spPr>
          <a:xfrm>
            <a:off x="5292080" y="2204864"/>
            <a:ext cx="359992" cy="360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5" name="모서리가 둥근 직사각형 164"/>
          <p:cNvSpPr/>
          <p:nvPr/>
        </p:nvSpPr>
        <p:spPr>
          <a:xfrm>
            <a:off x="5940152" y="2204864"/>
            <a:ext cx="359992" cy="360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6" name="모서리가 둥근 직사각형 165"/>
          <p:cNvSpPr/>
          <p:nvPr/>
        </p:nvSpPr>
        <p:spPr>
          <a:xfrm>
            <a:off x="6588224" y="2204864"/>
            <a:ext cx="359992" cy="360000"/>
          </a:xfrm>
          <a:prstGeom prst="roundRect">
            <a:avLst/>
          </a:prstGeom>
          <a:solidFill>
            <a:schemeClr val="accent2"/>
          </a:solidFill>
          <a:ln w="28575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3540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컴파일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749643"/>
              </p:ext>
            </p:extLst>
          </p:nvPr>
        </p:nvGraphicFramePr>
        <p:xfrm>
          <a:off x="251520" y="1916832"/>
          <a:ext cx="8640960" cy="259229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664296"/>
                <a:gridCol w="2448272"/>
                <a:gridCol w="3528392"/>
              </a:tblGrid>
              <a:tr h="5184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프로그래밍 모델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헤더 파일 추가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smtClean="0"/>
                        <a:t>컴파일</a:t>
                      </a:r>
                      <a:endParaRPr lang="ko-KR" altLang="en-US" sz="2400" dirty="0"/>
                    </a:p>
                  </a:txBody>
                  <a:tcPr/>
                </a:tc>
              </a:tr>
              <a:tr h="518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 smtClean="0"/>
                        <a:t>Pthreads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pthreads.h</a:t>
                      </a:r>
                      <a:endParaRPr lang="ko-KR" altLang="en-US" sz="2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gcc</a:t>
                      </a:r>
                      <a:r>
                        <a:rPr lang="en-US" altLang="ko-KR" sz="2400" baseline="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–</a:t>
                      </a:r>
                      <a:r>
                        <a:rPr lang="en-US" altLang="ko-KR" sz="2400" baseline="0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pthread</a:t>
                      </a:r>
                      <a:endParaRPr lang="ko-KR" altLang="en-US" sz="2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</a:tr>
              <a:tr h="518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 smtClean="0"/>
                        <a:t>OpenCL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CL/</a:t>
                      </a:r>
                      <a:r>
                        <a:rPr lang="en-US" altLang="ko-KR" sz="2400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opencl.h</a:t>
                      </a:r>
                      <a:endParaRPr lang="ko-KR" altLang="en-US" sz="2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gcc</a:t>
                      </a:r>
                      <a:r>
                        <a:rPr lang="en-US" altLang="ko-KR" sz="2400" baseline="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-</a:t>
                      </a:r>
                      <a:r>
                        <a:rPr lang="en-US" altLang="ko-KR" sz="2400" baseline="0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lOpenCL</a:t>
                      </a:r>
                      <a:endParaRPr lang="ko-KR" altLang="en-US" sz="2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</a:tr>
              <a:tr h="518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MPI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mpi.h</a:t>
                      </a:r>
                      <a:endParaRPr lang="ko-KR" altLang="en-US" sz="2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mpicc</a:t>
                      </a:r>
                      <a:endParaRPr lang="ko-KR" altLang="en-US" sz="2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</a:tr>
              <a:tr h="518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 smtClean="0"/>
                        <a:t>OpenMP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omp.h</a:t>
                      </a:r>
                      <a:endParaRPr lang="ko-KR" altLang="en-US" sz="2400" dirty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gcc</a:t>
                      </a:r>
                      <a:r>
                        <a:rPr lang="en-US" altLang="ko-KR" sz="24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–</a:t>
                      </a:r>
                      <a:r>
                        <a:rPr lang="en-US" altLang="ko-KR" sz="2400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fopenmp</a:t>
                      </a:r>
                      <a:endParaRPr lang="ko-KR" altLang="en-US" sz="2400" dirty="0" smtClean="0">
                        <a:latin typeface="Consolas" pitchFamily="49" charset="0"/>
                        <a:cs typeface="Consolas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484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로그인 </a:t>
            </a:r>
            <a:r>
              <a:rPr lang="ko-KR" altLang="en-US" dirty="0" err="1" smtClean="0"/>
              <a:t>노드에서</a:t>
            </a:r>
            <a:r>
              <a:rPr lang="ko-KR" altLang="en-US" dirty="0" smtClean="0"/>
              <a:t> 실행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CPU time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15</a:t>
            </a:r>
            <a:r>
              <a:rPr lang="ko-KR" altLang="en-US" dirty="0" smtClean="0"/>
              <a:t>분 이내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GPU</a:t>
            </a:r>
            <a:r>
              <a:rPr lang="ko-KR" altLang="en-US" dirty="0" smtClean="0"/>
              <a:t>를 사용하지 않는 프로그램</a:t>
            </a:r>
            <a:endParaRPr lang="en-US" altLang="ko-KR" dirty="0" smtClean="0"/>
          </a:p>
          <a:p>
            <a:r>
              <a:rPr lang="ko-KR" altLang="en-US" dirty="0" smtClean="0"/>
              <a:t>계산 </a:t>
            </a:r>
            <a:r>
              <a:rPr lang="ko-KR" altLang="en-US" dirty="0" err="1" smtClean="0"/>
              <a:t>노드에서</a:t>
            </a:r>
            <a:r>
              <a:rPr lang="ko-KR" altLang="en-US" dirty="0" smtClean="0"/>
              <a:t> 실행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CPU time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15</a:t>
            </a:r>
            <a:r>
              <a:rPr lang="ko-KR" altLang="en-US" dirty="0" smtClean="0"/>
              <a:t>분 이상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GPU</a:t>
            </a:r>
            <a:r>
              <a:rPr lang="ko-KR" altLang="en-US" dirty="0" smtClean="0"/>
              <a:t>를 사용하는 프로그램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</a:t>
            </a:r>
            <a:r>
              <a:rPr lang="ko-KR" altLang="en-US" dirty="0" err="1" smtClean="0"/>
              <a:t>노드에서</a:t>
            </a:r>
            <a:r>
              <a:rPr lang="ko-KR" altLang="en-US" dirty="0" smtClean="0"/>
              <a:t> 실행되는 프로그램</a:t>
            </a:r>
            <a:endParaRPr lang="en-US" altLang="ko-KR" dirty="0" smtClean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82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슈퍼컴퓨터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92624" y="2708920"/>
            <a:ext cx="8558753" cy="1126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800" dirty="0" smtClean="0"/>
              <a:t>“</a:t>
            </a:r>
            <a:r>
              <a:rPr lang="ko-KR" altLang="en-US" sz="2800" dirty="0" smtClean="0"/>
              <a:t>현재 세계에서 가장 높은 계산 성능을 보유한 컴퓨터 및</a:t>
            </a:r>
            <a:endParaRPr lang="en-US" altLang="ko-KR" sz="2800" dirty="0" smtClean="0"/>
          </a:p>
          <a:p>
            <a:pPr algn="ctr">
              <a:lnSpc>
                <a:spcPct val="120000"/>
              </a:lnSpc>
            </a:pPr>
            <a:r>
              <a:rPr lang="ko-KR" altLang="en-US" sz="2800" dirty="0" smtClean="0"/>
              <a:t>이와 </a:t>
            </a:r>
            <a:r>
              <a:rPr lang="ko-KR" altLang="en-US" sz="2800" b="1" dirty="0" smtClean="0">
                <a:solidFill>
                  <a:schemeClr val="accent1"/>
                </a:solidFill>
              </a:rPr>
              <a:t>비슷한 성능</a:t>
            </a:r>
            <a:r>
              <a:rPr lang="ko-KR" altLang="en-US" sz="2800" dirty="0" smtClean="0"/>
              <a:t>을 가진 컴퓨터들</a:t>
            </a:r>
            <a:r>
              <a:rPr lang="en-US" altLang="ko-KR" sz="2800" dirty="0" smtClean="0"/>
              <a:t>”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0370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Thor </a:t>
            </a:r>
            <a:r>
              <a:rPr lang="ko-KR" altLang="en-US" dirty="0" smtClean="0"/>
              <a:t>사용법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8" name="내용 개체 틀 5"/>
          <p:cNvSpPr txBox="1">
            <a:spLocks/>
          </p:cNvSpPr>
          <p:nvPr/>
        </p:nvSpPr>
        <p:spPr>
          <a:xfrm>
            <a:off x="251520" y="1124744"/>
            <a:ext cx="8640960" cy="511256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 smtClean="0"/>
              <a:t>thorq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명령을 사용하여 작업을 관리</a:t>
            </a:r>
            <a:endParaRPr lang="en-US" altLang="ko-KR" dirty="0" smtClean="0"/>
          </a:p>
          <a:p>
            <a:pPr marL="457200" lvl="1" indent="0">
              <a:buNone/>
            </a:pPr>
            <a:r>
              <a:rPr lang="en-US" altLang="ko-KR" dirty="0" err="1"/>
              <a:t>thorq</a:t>
            </a:r>
            <a:r>
              <a:rPr lang="en-US" altLang="ko-KR" dirty="0"/>
              <a:t> –-add : </a:t>
            </a:r>
            <a:r>
              <a:rPr lang="ko-KR" altLang="en-US" dirty="0"/>
              <a:t>작업 추가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 err="1"/>
              <a:t>thorq</a:t>
            </a:r>
            <a:r>
              <a:rPr lang="en-US" altLang="ko-KR" dirty="0"/>
              <a:t> –-stat : </a:t>
            </a:r>
            <a:r>
              <a:rPr lang="ko-KR" altLang="en-US" dirty="0"/>
              <a:t>작업 상태 확인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 err="1"/>
              <a:t>thorq</a:t>
            </a:r>
            <a:r>
              <a:rPr lang="en-US" altLang="ko-KR" dirty="0"/>
              <a:t> –-kill : </a:t>
            </a:r>
            <a:r>
              <a:rPr lang="ko-KR" altLang="en-US" dirty="0"/>
              <a:t>작업 삭제</a:t>
            </a:r>
            <a:r>
              <a:rPr lang="en-US" altLang="ko-KR" dirty="0"/>
              <a:t>  </a:t>
            </a:r>
          </a:p>
          <a:p>
            <a:pPr marL="457200" lvl="1" indent="0">
              <a:buNone/>
            </a:pPr>
            <a:r>
              <a:rPr lang="en-US" altLang="ko-KR" dirty="0" err="1"/>
              <a:t>thorq</a:t>
            </a:r>
            <a:r>
              <a:rPr lang="en-US" altLang="ko-KR" dirty="0"/>
              <a:t> –-help : </a:t>
            </a:r>
            <a:r>
              <a:rPr lang="ko-KR" altLang="en-US" dirty="0"/>
              <a:t>도움말</a:t>
            </a:r>
            <a:r>
              <a:rPr lang="en-US" altLang="ko-KR" dirty="0"/>
              <a:t> </a:t>
            </a:r>
          </a:p>
          <a:p>
            <a:pPr marL="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810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작업 추가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8" name="내용 개체 틀 5"/>
          <p:cNvSpPr txBox="1">
            <a:spLocks/>
          </p:cNvSpPr>
          <p:nvPr/>
        </p:nvSpPr>
        <p:spPr>
          <a:xfrm>
            <a:off x="251520" y="1124744"/>
            <a:ext cx="8640960" cy="511256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 smtClean="0"/>
              <a:t>thorq</a:t>
            </a:r>
            <a:r>
              <a:rPr lang="en-US" altLang="ko-KR" dirty="0" smtClean="0"/>
              <a:t> –-add [</a:t>
            </a:r>
            <a:r>
              <a:rPr lang="ko-KR" altLang="en-US" dirty="0" smtClean="0"/>
              <a:t>옵션</a:t>
            </a:r>
            <a:r>
              <a:rPr lang="en-US" altLang="ko-KR" dirty="0" smtClean="0"/>
              <a:t>] </a:t>
            </a:r>
            <a:r>
              <a:rPr lang="ko-KR" altLang="en-US" dirty="0" smtClean="0"/>
              <a:t>실행파일 인자</a:t>
            </a:r>
            <a:r>
              <a:rPr lang="en-US" altLang="ko-KR" dirty="0" smtClean="0"/>
              <a:t>1 </a:t>
            </a:r>
            <a:r>
              <a:rPr lang="ko-KR" altLang="en-US" dirty="0" smtClean="0"/>
              <a:t>인자</a:t>
            </a:r>
            <a:r>
              <a:rPr lang="en-US" altLang="ko-KR" dirty="0" smtClean="0"/>
              <a:t>2 ...</a:t>
            </a:r>
            <a:endParaRPr lang="en-US" altLang="ko-KR" dirty="0"/>
          </a:p>
          <a:p>
            <a:pPr lvl="1"/>
            <a:r>
              <a:rPr lang="ko-KR" altLang="en-US" dirty="0" smtClean="0"/>
              <a:t>가능한 옵션 목록 및 설명은 아래 표와 같음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323528" y="2996952"/>
          <a:ext cx="828092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2288"/>
                <a:gridCol w="5688632"/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옵션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--mode</a:t>
                      </a:r>
                      <a:r>
                        <a:rPr lang="en-US" altLang="ko-KR" baseline="0" dirty="0" smtClean="0"/>
                        <a:t> {single | </a:t>
                      </a:r>
                      <a:r>
                        <a:rPr lang="en-US" altLang="ko-KR" baseline="0" dirty="0" err="1" smtClean="0"/>
                        <a:t>mpi</a:t>
                      </a:r>
                      <a:r>
                        <a:rPr lang="en-US" altLang="ko-KR" baseline="0" dirty="0" smtClean="0"/>
                        <a:t>}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MPI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사용 여부를 결정 </a:t>
                      </a:r>
                      <a:r>
                        <a:rPr lang="en-US" altLang="ko-KR" baseline="0" dirty="0" smtClean="0"/>
                        <a:t>(</a:t>
                      </a:r>
                      <a:r>
                        <a:rPr lang="ko-KR" altLang="en-US" baseline="0" dirty="0" smtClean="0"/>
                        <a:t>기본값은 </a:t>
                      </a:r>
                      <a:r>
                        <a:rPr lang="en-US" altLang="ko-KR" baseline="0" dirty="0" smtClean="0"/>
                        <a:t>single)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--nodes [#</a:t>
                      </a:r>
                      <a:r>
                        <a:rPr lang="en-US" altLang="ko-KR" baseline="0" dirty="0" smtClean="0"/>
                        <a:t> of nodes]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MPI </a:t>
                      </a:r>
                      <a:r>
                        <a:rPr lang="ko-KR" altLang="en-US" dirty="0" smtClean="0"/>
                        <a:t>사용 시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몇 개의 계산 </a:t>
                      </a:r>
                      <a:r>
                        <a:rPr lang="ko-KR" altLang="en-US" dirty="0" err="1" smtClean="0"/>
                        <a:t>노드를</a:t>
                      </a:r>
                      <a:r>
                        <a:rPr lang="ko-KR" altLang="en-US" dirty="0" smtClean="0"/>
                        <a:t> 사용할 것인지 결정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--slots</a:t>
                      </a:r>
                      <a:r>
                        <a:rPr lang="en-US" altLang="ko-KR" baseline="0" dirty="0" smtClean="0"/>
                        <a:t> [# of slots]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MPI </a:t>
                      </a:r>
                      <a:r>
                        <a:rPr lang="ko-KR" altLang="en-US" dirty="0" smtClean="0"/>
                        <a:t>사용 시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계산 </a:t>
                      </a:r>
                      <a:r>
                        <a:rPr lang="ko-KR" altLang="en-US" dirty="0" err="1" smtClean="0"/>
                        <a:t>노드</a:t>
                      </a:r>
                      <a:r>
                        <a:rPr lang="ko-KR" altLang="en-US" dirty="0" smtClean="0"/>
                        <a:t> 하나마다 몇 개의 </a:t>
                      </a:r>
                      <a:r>
                        <a:rPr lang="en-US" altLang="ko-KR" dirty="0" smtClean="0"/>
                        <a:t>MPI </a:t>
                      </a:r>
                      <a:r>
                        <a:rPr lang="ko-KR" altLang="en-US" dirty="0" smtClean="0"/>
                        <a:t>프로세스를 실행할 지 결정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--timeout</a:t>
                      </a:r>
                      <a:r>
                        <a:rPr lang="en-US" altLang="ko-KR" baseline="0" dirty="0" smtClean="0"/>
                        <a:t> [second]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작업 제한시간 설정</a:t>
                      </a:r>
                      <a:endParaRPr lang="ko-KR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--name</a:t>
                      </a:r>
                      <a:r>
                        <a:rPr lang="en-US" altLang="ko-KR" baseline="0" dirty="0" smtClean="0"/>
                        <a:t> [job name]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작업 이름 설정</a:t>
                      </a:r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458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단일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작업 추가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[</a:t>
            </a:r>
            <a:r>
              <a:rPr lang="en-US" altLang="ko-KR" dirty="0"/>
              <a:t>m</a:t>
            </a:r>
            <a:r>
              <a:rPr lang="en-US" altLang="ko-KR" dirty="0" smtClean="0"/>
              <a:t>c01@login0 ~] $ ls</a:t>
            </a:r>
          </a:p>
          <a:p>
            <a:r>
              <a:rPr lang="en-US" altLang="ko-KR" dirty="0" err="1" smtClean="0"/>
              <a:t>my_bin</a:t>
            </a:r>
            <a:endParaRPr lang="en-US" altLang="ko-KR" dirty="0" smtClean="0"/>
          </a:p>
          <a:p>
            <a:r>
              <a:rPr lang="en-US" altLang="ko-KR" dirty="0"/>
              <a:t>[mc01@login0 ~] $ </a:t>
            </a:r>
            <a:r>
              <a:rPr lang="en-US" altLang="ko-KR" dirty="0" smtClean="0"/>
              <a:t>./</a:t>
            </a:r>
            <a:r>
              <a:rPr lang="en-US" altLang="ko-KR" dirty="0" err="1" smtClean="0"/>
              <a:t>my_bin</a:t>
            </a:r>
            <a:r>
              <a:rPr lang="en-US" altLang="ko-KR" dirty="0" smtClean="0"/>
              <a:t> 10</a:t>
            </a:r>
            <a:endParaRPr lang="en-US" altLang="ko-KR" dirty="0"/>
          </a:p>
          <a:p>
            <a:r>
              <a:rPr lang="en-US" altLang="ko-KR" dirty="0" err="1" smtClean="0"/>
              <a:t>arg</a:t>
            </a:r>
            <a:r>
              <a:rPr lang="en-US" altLang="ko-KR" dirty="0" smtClean="0"/>
              <a:t> = 10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312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단일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작업 추가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[</a:t>
            </a:r>
            <a:r>
              <a:rPr lang="en-US" altLang="ko-KR" dirty="0"/>
              <a:t>m</a:t>
            </a:r>
            <a:r>
              <a:rPr lang="en-US" altLang="ko-KR" dirty="0" smtClean="0"/>
              <a:t>c01@login0 </a:t>
            </a:r>
            <a:r>
              <a:rPr lang="en-US" altLang="ko-KR" dirty="0"/>
              <a:t>~]$ </a:t>
            </a:r>
            <a:r>
              <a:rPr lang="en-US" altLang="ko-KR" b="1" dirty="0" err="1"/>
              <a:t>thorq</a:t>
            </a:r>
            <a:r>
              <a:rPr lang="en-US" altLang="ko-KR" b="1" dirty="0"/>
              <a:t> --add --mode single ./</a:t>
            </a:r>
            <a:r>
              <a:rPr lang="en-US" altLang="ko-KR" b="1" dirty="0" err="1"/>
              <a:t>my_bin</a:t>
            </a:r>
            <a:r>
              <a:rPr lang="en-US" altLang="ko-KR" b="1" dirty="0"/>
              <a:t> 10</a:t>
            </a:r>
          </a:p>
          <a:p>
            <a:endParaRPr lang="en-US" altLang="ko-KR" dirty="0"/>
          </a:p>
          <a:p>
            <a:r>
              <a:rPr lang="en-US" altLang="ko-KR" dirty="0" err="1"/>
              <a:t>Enqueue</a:t>
            </a:r>
            <a:r>
              <a:rPr lang="en-US" altLang="ko-KR" dirty="0"/>
              <a:t> a new job:</a:t>
            </a:r>
          </a:p>
          <a:p>
            <a:r>
              <a:rPr lang="en-US" altLang="ko-KR" dirty="0"/>
              <a:t>  Mode: single</a:t>
            </a:r>
          </a:p>
          <a:p>
            <a:r>
              <a:rPr lang="en-US" altLang="ko-KR" dirty="0"/>
              <a:t>  Device: CPU only</a:t>
            </a:r>
          </a:p>
          <a:p>
            <a:r>
              <a:rPr lang="en-US" altLang="ko-KR" dirty="0"/>
              <a:t>  Base directory: here</a:t>
            </a:r>
          </a:p>
          <a:p>
            <a:r>
              <a:rPr lang="en-US" altLang="ko-KR" dirty="0"/>
              <a:t>  Task: /</a:t>
            </a:r>
            <a:r>
              <a:rPr lang="en-US" altLang="ko-KR" dirty="0" smtClean="0"/>
              <a:t>home/mc01/</a:t>
            </a:r>
            <a:r>
              <a:rPr lang="en-US" altLang="ko-KR" dirty="0" err="1" smtClean="0"/>
              <a:t>my_bin</a:t>
            </a:r>
            <a:r>
              <a:rPr lang="en-US" altLang="ko-KR" dirty="0" smtClean="0"/>
              <a:t> </a:t>
            </a:r>
            <a:r>
              <a:rPr lang="en-US" altLang="ko-KR" dirty="0"/>
              <a:t>10</a:t>
            </a:r>
          </a:p>
          <a:p>
            <a:r>
              <a:rPr lang="en-US" altLang="ko-KR" dirty="0"/>
              <a:t>  Path: /</a:t>
            </a:r>
            <a:r>
              <a:rPr lang="en-US" altLang="ko-KR" dirty="0" smtClean="0"/>
              <a:t>home/mc01</a:t>
            </a:r>
            <a:endParaRPr lang="en-US" altLang="ko-KR" dirty="0"/>
          </a:p>
          <a:p>
            <a:r>
              <a:rPr lang="en-US" altLang="ko-KR" dirty="0"/>
              <a:t>  Command string: </a:t>
            </a:r>
            <a:r>
              <a:rPr lang="en-US" altLang="ko-KR" dirty="0" err="1"/>
              <a:t>thorq</a:t>
            </a:r>
            <a:r>
              <a:rPr lang="en-US" altLang="ko-KR" dirty="0"/>
              <a:t> --add --mode single ./</a:t>
            </a:r>
            <a:r>
              <a:rPr lang="en-US" altLang="ko-KR" dirty="0" err="1"/>
              <a:t>my_bin</a:t>
            </a:r>
            <a:r>
              <a:rPr lang="en-US" altLang="ko-KR" dirty="0"/>
              <a:t> 10</a:t>
            </a:r>
          </a:p>
          <a:p>
            <a:endParaRPr lang="en-US" altLang="ko-KR" dirty="0"/>
          </a:p>
          <a:p>
            <a:r>
              <a:rPr lang="en-US" altLang="ko-KR" dirty="0"/>
              <a:t>Job 173870 is </a:t>
            </a:r>
            <a:r>
              <a:rPr lang="en-US" altLang="ko-KR" dirty="0" err="1"/>
              <a:t>enqueued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406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단일 </a:t>
            </a:r>
            <a:r>
              <a:rPr lang="ko-KR" altLang="en-US" dirty="0" err="1" smtClean="0"/>
              <a:t>노드</a:t>
            </a:r>
            <a:r>
              <a:rPr lang="ko-KR" altLang="en-US" dirty="0" smtClean="0"/>
              <a:t> 작업 추가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[</a:t>
            </a:r>
            <a:r>
              <a:rPr lang="en-US" altLang="ko-KR" dirty="0"/>
              <a:t>m</a:t>
            </a:r>
            <a:r>
              <a:rPr lang="en-US" altLang="ko-KR" dirty="0" smtClean="0"/>
              <a:t>c01@login0 ~] $ </a:t>
            </a:r>
            <a:r>
              <a:rPr lang="en-US" altLang="ko-KR" b="1" dirty="0" smtClean="0"/>
              <a:t>ls</a:t>
            </a:r>
          </a:p>
          <a:p>
            <a:r>
              <a:rPr lang="en-US" altLang="ko-KR" dirty="0" err="1" smtClean="0"/>
              <a:t>my_bin</a:t>
            </a:r>
            <a:r>
              <a:rPr lang="en-US" altLang="ko-KR" dirty="0" smtClean="0"/>
              <a:t>  task_173870.stdout  task_173870.stderr</a:t>
            </a:r>
          </a:p>
          <a:p>
            <a:r>
              <a:rPr lang="en-US" altLang="ko-KR" dirty="0" smtClean="0"/>
              <a:t>[</a:t>
            </a:r>
            <a:r>
              <a:rPr lang="en-US" altLang="ko-KR" dirty="0"/>
              <a:t>m</a:t>
            </a:r>
            <a:r>
              <a:rPr lang="en-US" altLang="ko-KR" dirty="0" smtClean="0"/>
              <a:t>c01@login0 ~] $ </a:t>
            </a:r>
            <a:r>
              <a:rPr lang="en-US" altLang="ko-KR" b="1" dirty="0" smtClean="0"/>
              <a:t>cat task_173870.stdout</a:t>
            </a:r>
          </a:p>
          <a:p>
            <a:r>
              <a:rPr lang="en-US" altLang="ko-KR" dirty="0" err="1" smtClean="0"/>
              <a:t>arg</a:t>
            </a:r>
            <a:r>
              <a:rPr lang="en-US" altLang="ko-KR" dirty="0" smtClean="0"/>
              <a:t> = 10</a:t>
            </a:r>
          </a:p>
          <a:p>
            <a:r>
              <a:rPr lang="en-US" altLang="ko-KR" dirty="0" smtClean="0"/>
              <a:t>[</a:t>
            </a:r>
            <a:r>
              <a:rPr lang="en-US" altLang="ko-KR" dirty="0"/>
              <a:t>m</a:t>
            </a:r>
            <a:r>
              <a:rPr lang="en-US" altLang="ko-KR" dirty="0" smtClean="0"/>
              <a:t>c01@login0 ~] $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498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GPU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t>45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sz="1600" b="1" dirty="0" smtClean="0"/>
              <a:t>[mc01@login0 </a:t>
            </a:r>
            <a:r>
              <a:rPr lang="en-US" altLang="ko-KR" sz="1600" b="1" dirty="0"/>
              <a:t>~]$ </a:t>
            </a:r>
            <a:r>
              <a:rPr lang="en-US" altLang="ko-KR" sz="1600" b="1" dirty="0" err="1"/>
              <a:t>thorq</a:t>
            </a:r>
            <a:r>
              <a:rPr lang="en-US" altLang="ko-KR" sz="1600" b="1" dirty="0"/>
              <a:t> </a:t>
            </a:r>
            <a:r>
              <a:rPr lang="en-US" altLang="ko-KR" sz="1600" b="1" dirty="0" smtClean="0"/>
              <a:t>--add --mode single 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--device </a:t>
            </a:r>
            <a:r>
              <a:rPr lang="en-US" altLang="ko-KR" sz="1600" b="1" dirty="0" err="1" smtClean="0">
                <a:solidFill>
                  <a:schemeClr val="accent2"/>
                </a:solidFill>
              </a:rPr>
              <a:t>gpu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 </a:t>
            </a:r>
            <a:r>
              <a:rPr lang="en-US" altLang="ko-KR" sz="1600" b="1" dirty="0" smtClean="0"/>
              <a:t>./</a:t>
            </a:r>
            <a:r>
              <a:rPr lang="en-US" altLang="ko-KR" sz="1600" b="1" dirty="0" err="1" smtClean="0"/>
              <a:t>gpu_prog</a:t>
            </a:r>
            <a:r>
              <a:rPr lang="en-US" altLang="ko-KR" sz="1600" b="1" dirty="0" smtClean="0"/>
              <a:t> </a:t>
            </a:r>
            <a:endParaRPr lang="en-US" altLang="ko-KR" sz="1600" b="1" dirty="0"/>
          </a:p>
          <a:p>
            <a:endParaRPr lang="en-US" altLang="ko-KR" dirty="0"/>
          </a:p>
          <a:p>
            <a:r>
              <a:rPr lang="en-US" altLang="ko-KR" dirty="0" err="1"/>
              <a:t>Enqueue</a:t>
            </a:r>
            <a:r>
              <a:rPr lang="en-US" altLang="ko-KR" dirty="0"/>
              <a:t> a new job:</a:t>
            </a:r>
          </a:p>
          <a:p>
            <a:r>
              <a:rPr lang="en-US" altLang="ko-KR" dirty="0"/>
              <a:t>  Mode: </a:t>
            </a:r>
            <a:r>
              <a:rPr lang="en-US" altLang="ko-KR" dirty="0" smtClean="0"/>
              <a:t>single</a:t>
            </a:r>
            <a:endParaRPr lang="en-US" altLang="ko-KR" dirty="0"/>
          </a:p>
          <a:p>
            <a:r>
              <a:rPr lang="en-US" altLang="ko-KR" dirty="0" smtClean="0"/>
              <a:t>  Device</a:t>
            </a:r>
            <a:r>
              <a:rPr lang="en-US" altLang="ko-KR" dirty="0"/>
              <a:t>: </a:t>
            </a:r>
            <a:r>
              <a:rPr lang="en-US" altLang="ko-KR" dirty="0" smtClean="0"/>
              <a:t>CPU &amp; GPU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Base </a:t>
            </a:r>
            <a:r>
              <a:rPr lang="en-US" altLang="ko-KR" dirty="0"/>
              <a:t>directory: here</a:t>
            </a:r>
          </a:p>
          <a:p>
            <a:r>
              <a:rPr lang="en-US" altLang="ko-KR" dirty="0"/>
              <a:t>  Task: /</a:t>
            </a:r>
            <a:r>
              <a:rPr lang="en-US" altLang="ko-KR" dirty="0" smtClean="0"/>
              <a:t>home/mc01/</a:t>
            </a:r>
            <a:r>
              <a:rPr lang="en-US" altLang="ko-KR" dirty="0" err="1" smtClean="0"/>
              <a:t>gpu_prog</a:t>
            </a:r>
            <a:endParaRPr lang="en-US" altLang="ko-KR" dirty="0"/>
          </a:p>
          <a:p>
            <a:r>
              <a:rPr lang="en-US" altLang="ko-KR" dirty="0"/>
              <a:t>  Path: /</a:t>
            </a:r>
            <a:r>
              <a:rPr lang="en-US" altLang="ko-KR" dirty="0" smtClean="0"/>
              <a:t>home/mc01</a:t>
            </a:r>
            <a:endParaRPr lang="en-US" altLang="ko-KR" dirty="0"/>
          </a:p>
          <a:p>
            <a:r>
              <a:rPr lang="en-US" altLang="ko-KR" dirty="0"/>
              <a:t>  Command string: </a:t>
            </a:r>
            <a:r>
              <a:rPr lang="en-US" altLang="ko-KR" dirty="0" err="1"/>
              <a:t>thorq</a:t>
            </a:r>
            <a:r>
              <a:rPr lang="en-US" altLang="ko-KR" dirty="0"/>
              <a:t> --add –mode single –device </a:t>
            </a:r>
            <a:r>
              <a:rPr lang="en-US" altLang="ko-KR" dirty="0" err="1"/>
              <a:t>gpu</a:t>
            </a:r>
            <a:r>
              <a:rPr lang="en-US" altLang="ko-KR" dirty="0"/>
              <a:t> ./</a:t>
            </a:r>
            <a:r>
              <a:rPr lang="en-US" altLang="ko-KR" dirty="0" err="1"/>
              <a:t>gpu_prog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Job 173872 is </a:t>
            </a:r>
            <a:r>
              <a:rPr lang="en-US" altLang="ko-KR" dirty="0" err="1"/>
              <a:t>enqueued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174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여러 </a:t>
            </a:r>
            <a:r>
              <a:rPr lang="ko-KR" altLang="en-US" dirty="0" err="1" smtClean="0"/>
              <a:t>노드에서</a:t>
            </a:r>
            <a:r>
              <a:rPr lang="en-US" altLang="ko-KR" dirty="0" smtClean="0"/>
              <a:t> MPI </a:t>
            </a:r>
            <a:r>
              <a:rPr lang="ko-KR" altLang="en-US" dirty="0" smtClean="0"/>
              <a:t>프로그램 실행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t>46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 smtClean="0"/>
              <a:t>[mc01@login0 ~]$ </a:t>
            </a:r>
            <a:r>
              <a:rPr lang="en-US" altLang="ko-KR" b="1" dirty="0" err="1" smtClean="0"/>
              <a:t>thorq</a:t>
            </a:r>
            <a:r>
              <a:rPr lang="en-US" altLang="ko-KR" b="1" dirty="0" smtClean="0"/>
              <a:t> --add </a:t>
            </a:r>
            <a:r>
              <a:rPr lang="en-US" altLang="ko-KR" b="1" dirty="0" smtClean="0">
                <a:solidFill>
                  <a:schemeClr val="accent2"/>
                </a:solidFill>
              </a:rPr>
              <a:t>--mode </a:t>
            </a:r>
            <a:r>
              <a:rPr lang="en-US" altLang="ko-KR" b="1" dirty="0" err="1" smtClean="0">
                <a:solidFill>
                  <a:schemeClr val="accent2"/>
                </a:solidFill>
              </a:rPr>
              <a:t>mpi</a:t>
            </a:r>
            <a:r>
              <a:rPr lang="en-US" altLang="ko-KR" b="1" dirty="0" smtClean="0">
                <a:solidFill>
                  <a:schemeClr val="accent2"/>
                </a:solidFill>
              </a:rPr>
              <a:t> --nodes 2 </a:t>
            </a:r>
            <a:r>
              <a:rPr lang="en-US" altLang="ko-KR" b="1" dirty="0" smtClean="0"/>
              <a:t>./</a:t>
            </a:r>
            <a:r>
              <a:rPr lang="en-US" altLang="ko-KR" b="1" dirty="0" err="1" smtClean="0"/>
              <a:t>mpi_prog</a:t>
            </a:r>
            <a:r>
              <a:rPr lang="en-US" altLang="ko-KR" b="1" dirty="0" smtClean="0"/>
              <a:t> 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Enqueue</a:t>
            </a:r>
            <a:r>
              <a:rPr lang="en-US" altLang="ko-KR" dirty="0" smtClean="0"/>
              <a:t> a new job:</a:t>
            </a:r>
          </a:p>
          <a:p>
            <a:r>
              <a:rPr lang="en-US" altLang="ko-KR" dirty="0" smtClean="0"/>
              <a:t>  Mode: </a:t>
            </a:r>
            <a:r>
              <a:rPr lang="en-US" altLang="ko-KR" dirty="0" err="1" smtClean="0"/>
              <a:t>mpi</a:t>
            </a:r>
            <a:endParaRPr lang="en-US" altLang="ko-KR" dirty="0" smtClean="0"/>
          </a:p>
          <a:p>
            <a:r>
              <a:rPr lang="en-US" altLang="ko-KR" dirty="0" smtClean="0"/>
              <a:t>  Number of nodes: 2</a:t>
            </a:r>
          </a:p>
          <a:p>
            <a:r>
              <a:rPr lang="en-US" altLang="ko-KR" dirty="0" smtClean="0"/>
              <a:t>  Device: CPU only</a:t>
            </a:r>
          </a:p>
          <a:p>
            <a:r>
              <a:rPr lang="en-US" altLang="ko-KR" dirty="0" smtClean="0"/>
              <a:t>  Base directory: here</a:t>
            </a:r>
          </a:p>
          <a:p>
            <a:r>
              <a:rPr lang="en-US" altLang="ko-KR" dirty="0" smtClean="0"/>
              <a:t>  Task: /home/mc01/</a:t>
            </a:r>
            <a:r>
              <a:rPr lang="en-US" altLang="ko-KR" dirty="0" err="1" smtClean="0"/>
              <a:t>mpi_prog</a:t>
            </a:r>
            <a:endParaRPr lang="en-US" altLang="ko-KR" dirty="0" smtClean="0"/>
          </a:p>
          <a:p>
            <a:r>
              <a:rPr lang="en-US" altLang="ko-KR" dirty="0" smtClean="0"/>
              <a:t>  Path: /home/mc01</a:t>
            </a:r>
          </a:p>
          <a:p>
            <a:r>
              <a:rPr lang="en-US" altLang="ko-KR" dirty="0" smtClean="0"/>
              <a:t>  Command string: </a:t>
            </a:r>
            <a:r>
              <a:rPr lang="en-US" altLang="ko-KR" dirty="0" err="1" smtClean="0"/>
              <a:t>thorq</a:t>
            </a:r>
            <a:r>
              <a:rPr lang="en-US" altLang="ko-KR" dirty="0" smtClean="0"/>
              <a:t> --add --mode </a:t>
            </a:r>
            <a:r>
              <a:rPr lang="en-US" altLang="ko-KR" dirty="0" err="1" smtClean="0"/>
              <a:t>mpi</a:t>
            </a:r>
            <a:r>
              <a:rPr lang="en-US" altLang="ko-KR" dirty="0" smtClean="0"/>
              <a:t> --nodes 2 ./</a:t>
            </a:r>
            <a:r>
              <a:rPr lang="en-US" altLang="ko-KR" dirty="0" err="1" smtClean="0"/>
              <a:t>mpi_prog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Job 173871 is </a:t>
            </a:r>
            <a:r>
              <a:rPr lang="en-US" altLang="ko-KR" dirty="0" err="1" smtClean="0"/>
              <a:t>enqueued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64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각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노드에서</a:t>
            </a:r>
            <a:r>
              <a:rPr lang="ko-KR" altLang="en-US" dirty="0" smtClean="0"/>
              <a:t> 여러 </a:t>
            </a:r>
            <a:r>
              <a:rPr lang="en-US" altLang="ko-KR" dirty="0" smtClean="0"/>
              <a:t>MPI </a:t>
            </a:r>
            <a:r>
              <a:rPr lang="ko-KR" altLang="en-US" dirty="0" smtClean="0"/>
              <a:t>프로세스 실행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t>47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b="1" dirty="0" smtClean="0"/>
              <a:t>[mc01@login0 </a:t>
            </a:r>
            <a:r>
              <a:rPr lang="en-US" altLang="ko-KR" b="1" dirty="0"/>
              <a:t>~]$ </a:t>
            </a:r>
            <a:r>
              <a:rPr lang="en-US" altLang="ko-KR" b="1" dirty="0" err="1"/>
              <a:t>thorq</a:t>
            </a:r>
            <a:r>
              <a:rPr lang="en-US" altLang="ko-KR" b="1" dirty="0"/>
              <a:t> --add --mode </a:t>
            </a:r>
            <a:r>
              <a:rPr lang="en-US" altLang="ko-KR" b="1" dirty="0" err="1"/>
              <a:t>mpi</a:t>
            </a:r>
            <a:r>
              <a:rPr lang="en-US" altLang="ko-KR" b="1" dirty="0"/>
              <a:t> --nodes 2 </a:t>
            </a:r>
            <a:r>
              <a:rPr lang="en-US" altLang="ko-KR" b="1" dirty="0">
                <a:solidFill>
                  <a:schemeClr val="accent2"/>
                </a:solidFill>
              </a:rPr>
              <a:t>--slots 4 </a:t>
            </a:r>
            <a:r>
              <a:rPr lang="en-US" altLang="ko-KR" b="1" dirty="0"/>
              <a:t>./</a:t>
            </a:r>
            <a:r>
              <a:rPr lang="en-US" altLang="ko-KR" b="1" dirty="0" err="1"/>
              <a:t>mpi_prog</a:t>
            </a:r>
            <a:r>
              <a:rPr lang="en-US" altLang="ko-KR" b="1" dirty="0"/>
              <a:t> </a:t>
            </a:r>
          </a:p>
          <a:p>
            <a:endParaRPr lang="en-US" altLang="ko-KR" dirty="0"/>
          </a:p>
          <a:p>
            <a:r>
              <a:rPr lang="en-US" altLang="ko-KR" dirty="0" err="1"/>
              <a:t>Enqueue</a:t>
            </a:r>
            <a:r>
              <a:rPr lang="en-US" altLang="ko-KR" dirty="0"/>
              <a:t> a new job:</a:t>
            </a:r>
          </a:p>
          <a:p>
            <a:r>
              <a:rPr lang="en-US" altLang="ko-KR" dirty="0"/>
              <a:t>  Mode: </a:t>
            </a:r>
            <a:r>
              <a:rPr lang="en-US" altLang="ko-KR" dirty="0" err="1"/>
              <a:t>mpi</a:t>
            </a:r>
            <a:endParaRPr lang="en-US" altLang="ko-KR" dirty="0"/>
          </a:p>
          <a:p>
            <a:r>
              <a:rPr lang="en-US" altLang="ko-KR" dirty="0"/>
              <a:t>  Number of nodes: 2</a:t>
            </a:r>
          </a:p>
          <a:p>
            <a:r>
              <a:rPr lang="en-US" altLang="ko-KR" dirty="0"/>
              <a:t>  Number of slots: 4</a:t>
            </a:r>
          </a:p>
          <a:p>
            <a:r>
              <a:rPr lang="en-US" altLang="ko-KR" dirty="0" smtClean="0"/>
              <a:t>  </a:t>
            </a:r>
            <a:r>
              <a:rPr lang="en-US" altLang="ko-KR" dirty="0"/>
              <a:t>Base directory: here</a:t>
            </a:r>
          </a:p>
          <a:p>
            <a:r>
              <a:rPr lang="en-US" altLang="ko-KR" dirty="0"/>
              <a:t>  Task: /</a:t>
            </a:r>
            <a:r>
              <a:rPr lang="en-US" altLang="ko-KR" dirty="0" smtClean="0"/>
              <a:t>home/mc01/</a:t>
            </a:r>
            <a:r>
              <a:rPr lang="en-US" altLang="ko-KR" dirty="0" err="1" smtClean="0"/>
              <a:t>mpi_prog</a:t>
            </a:r>
            <a:endParaRPr lang="en-US" altLang="ko-KR" dirty="0"/>
          </a:p>
          <a:p>
            <a:r>
              <a:rPr lang="en-US" altLang="ko-KR" dirty="0"/>
              <a:t>  Path: /</a:t>
            </a:r>
            <a:r>
              <a:rPr lang="en-US" altLang="ko-KR" dirty="0" smtClean="0"/>
              <a:t>home/mc01</a:t>
            </a:r>
            <a:endParaRPr lang="en-US" altLang="ko-KR" dirty="0"/>
          </a:p>
          <a:p>
            <a:r>
              <a:rPr lang="en-US" altLang="ko-KR" dirty="0"/>
              <a:t>  Command string: </a:t>
            </a:r>
            <a:r>
              <a:rPr lang="en-US" altLang="ko-KR" dirty="0" err="1"/>
              <a:t>thorq</a:t>
            </a:r>
            <a:r>
              <a:rPr lang="en-US" altLang="ko-KR" dirty="0"/>
              <a:t> --add --mode </a:t>
            </a:r>
            <a:r>
              <a:rPr lang="en-US" altLang="ko-KR" dirty="0" err="1"/>
              <a:t>mpi</a:t>
            </a:r>
            <a:r>
              <a:rPr lang="en-US" altLang="ko-KR" dirty="0"/>
              <a:t> --nodes 2 --slots 4 ./</a:t>
            </a:r>
            <a:r>
              <a:rPr lang="en-US" altLang="ko-KR" dirty="0" err="1"/>
              <a:t>mpi_prog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Job 173872 is </a:t>
            </a:r>
            <a:r>
              <a:rPr lang="en-US" altLang="ko-KR" dirty="0" err="1"/>
              <a:t>enqueued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462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Timeout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[</a:t>
            </a:r>
            <a:r>
              <a:rPr lang="en-US" altLang="ko-KR" dirty="0"/>
              <a:t>m</a:t>
            </a:r>
            <a:r>
              <a:rPr lang="en-US" altLang="ko-KR" dirty="0" smtClean="0"/>
              <a:t>c01@login0 </a:t>
            </a:r>
            <a:r>
              <a:rPr lang="en-US" altLang="ko-KR" dirty="0"/>
              <a:t>~]$ </a:t>
            </a:r>
            <a:r>
              <a:rPr lang="en-US" altLang="ko-KR" b="1" dirty="0" err="1"/>
              <a:t>thorq</a:t>
            </a:r>
            <a:r>
              <a:rPr lang="en-US" altLang="ko-KR" b="1" dirty="0"/>
              <a:t> --add --mode single </a:t>
            </a:r>
            <a:r>
              <a:rPr lang="en-US" altLang="ko-KR" b="1" dirty="0">
                <a:solidFill>
                  <a:schemeClr val="accent2"/>
                </a:solidFill>
              </a:rPr>
              <a:t>--timeout 100 </a:t>
            </a:r>
            <a:r>
              <a:rPr lang="en-US" altLang="ko-KR" b="1" dirty="0"/>
              <a:t>./</a:t>
            </a:r>
            <a:r>
              <a:rPr lang="en-US" altLang="ko-KR" b="1" dirty="0" err="1"/>
              <a:t>my_bin</a:t>
            </a:r>
            <a:r>
              <a:rPr lang="en-US" altLang="ko-KR" b="1" dirty="0"/>
              <a:t> 10</a:t>
            </a:r>
          </a:p>
          <a:p>
            <a:endParaRPr lang="en-US" altLang="ko-KR" dirty="0"/>
          </a:p>
          <a:p>
            <a:r>
              <a:rPr lang="en-US" altLang="ko-KR" dirty="0" err="1"/>
              <a:t>Enqueue</a:t>
            </a:r>
            <a:r>
              <a:rPr lang="en-US" altLang="ko-KR" dirty="0"/>
              <a:t> a new job:</a:t>
            </a:r>
          </a:p>
          <a:p>
            <a:r>
              <a:rPr lang="en-US" altLang="ko-KR" dirty="0"/>
              <a:t>  Mode: single</a:t>
            </a:r>
          </a:p>
          <a:p>
            <a:r>
              <a:rPr lang="en-US" altLang="ko-KR" dirty="0"/>
              <a:t>  Device: CPU only</a:t>
            </a:r>
          </a:p>
          <a:p>
            <a:r>
              <a:rPr lang="en-US" altLang="ko-KR" dirty="0"/>
              <a:t>  Base directory: here</a:t>
            </a:r>
          </a:p>
          <a:p>
            <a:r>
              <a:rPr lang="en-US" altLang="ko-KR" dirty="0"/>
              <a:t>  Timeout: 100</a:t>
            </a:r>
          </a:p>
          <a:p>
            <a:r>
              <a:rPr lang="en-US" altLang="ko-KR" dirty="0"/>
              <a:t>  Task: /</a:t>
            </a:r>
            <a:r>
              <a:rPr lang="en-US" altLang="ko-KR" dirty="0" smtClean="0"/>
              <a:t>home/mc01/</a:t>
            </a:r>
            <a:r>
              <a:rPr lang="en-US" altLang="ko-KR" dirty="0" err="1" smtClean="0"/>
              <a:t>my_bin</a:t>
            </a:r>
            <a:r>
              <a:rPr lang="en-US" altLang="ko-KR" dirty="0" smtClean="0"/>
              <a:t> </a:t>
            </a:r>
            <a:r>
              <a:rPr lang="en-US" altLang="ko-KR" dirty="0"/>
              <a:t>10</a:t>
            </a:r>
          </a:p>
          <a:p>
            <a:r>
              <a:rPr lang="en-US" altLang="ko-KR" dirty="0"/>
              <a:t>  Path: /</a:t>
            </a:r>
            <a:r>
              <a:rPr lang="en-US" altLang="ko-KR" dirty="0" smtClean="0"/>
              <a:t>home/mc01</a:t>
            </a:r>
            <a:endParaRPr lang="en-US" altLang="ko-KR" dirty="0"/>
          </a:p>
          <a:p>
            <a:r>
              <a:rPr lang="en-US" altLang="ko-KR" dirty="0"/>
              <a:t>  Command string: </a:t>
            </a:r>
            <a:r>
              <a:rPr lang="en-US" altLang="ko-KR" dirty="0" err="1"/>
              <a:t>thorq</a:t>
            </a:r>
            <a:r>
              <a:rPr lang="en-US" altLang="ko-KR" dirty="0"/>
              <a:t> --add --mode single --timeout 100 ./</a:t>
            </a:r>
            <a:r>
              <a:rPr lang="en-US" altLang="ko-KR" dirty="0" err="1"/>
              <a:t>my_bin</a:t>
            </a:r>
            <a:r>
              <a:rPr lang="en-US" altLang="ko-KR" dirty="0"/>
              <a:t> 10</a:t>
            </a:r>
          </a:p>
          <a:p>
            <a:endParaRPr lang="en-US" altLang="ko-KR" dirty="0"/>
          </a:p>
          <a:p>
            <a:r>
              <a:rPr lang="en-US" altLang="ko-KR" dirty="0"/>
              <a:t>Job 173873 is </a:t>
            </a:r>
            <a:r>
              <a:rPr lang="en-US" altLang="ko-KR" dirty="0" err="1"/>
              <a:t>enqueued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48583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이름 설정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t>49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b="1" dirty="0" smtClean="0"/>
              <a:t>[</a:t>
            </a:r>
            <a:r>
              <a:rPr lang="en-US" altLang="ko-KR" b="1" dirty="0"/>
              <a:t>m</a:t>
            </a:r>
            <a:r>
              <a:rPr lang="en-US" altLang="ko-KR" b="1" dirty="0" smtClean="0"/>
              <a:t>c01@login0 </a:t>
            </a:r>
            <a:r>
              <a:rPr lang="en-US" altLang="ko-KR" b="1" dirty="0"/>
              <a:t>~]$ </a:t>
            </a:r>
            <a:r>
              <a:rPr lang="en-US" altLang="ko-KR" b="1" dirty="0" err="1"/>
              <a:t>thorq</a:t>
            </a:r>
            <a:r>
              <a:rPr lang="en-US" altLang="ko-KR" b="1" dirty="0"/>
              <a:t> --add --mode single </a:t>
            </a:r>
            <a:r>
              <a:rPr lang="en-US" altLang="ko-KR" b="1" dirty="0">
                <a:solidFill>
                  <a:schemeClr val="accent2"/>
                </a:solidFill>
              </a:rPr>
              <a:t>--name </a:t>
            </a:r>
            <a:r>
              <a:rPr lang="en-US" altLang="ko-KR" b="1" dirty="0" err="1">
                <a:solidFill>
                  <a:schemeClr val="accent2"/>
                </a:solidFill>
              </a:rPr>
              <a:t>thorq_test</a:t>
            </a:r>
            <a:r>
              <a:rPr lang="en-US" altLang="ko-KR" b="1" dirty="0"/>
              <a:t> ./</a:t>
            </a:r>
            <a:r>
              <a:rPr lang="en-US" altLang="ko-KR" b="1" dirty="0" err="1"/>
              <a:t>my_bin</a:t>
            </a:r>
            <a:r>
              <a:rPr lang="en-US" altLang="ko-KR" b="1" dirty="0"/>
              <a:t> 10</a:t>
            </a:r>
          </a:p>
          <a:p>
            <a:endParaRPr lang="en-US" altLang="ko-KR" dirty="0"/>
          </a:p>
          <a:p>
            <a:r>
              <a:rPr lang="en-US" altLang="ko-KR" dirty="0" err="1"/>
              <a:t>Enqueue</a:t>
            </a:r>
            <a:r>
              <a:rPr lang="en-US" altLang="ko-KR" dirty="0"/>
              <a:t> a new job:</a:t>
            </a:r>
          </a:p>
          <a:p>
            <a:r>
              <a:rPr lang="en-US" altLang="ko-KR" dirty="0"/>
              <a:t>  Name: </a:t>
            </a:r>
            <a:r>
              <a:rPr lang="en-US" altLang="ko-KR" dirty="0" err="1"/>
              <a:t>thorq_test</a:t>
            </a:r>
            <a:endParaRPr lang="en-US" altLang="ko-KR" dirty="0"/>
          </a:p>
          <a:p>
            <a:r>
              <a:rPr lang="en-US" altLang="ko-KR" dirty="0"/>
              <a:t>  Mode: single</a:t>
            </a:r>
          </a:p>
          <a:p>
            <a:r>
              <a:rPr lang="en-US" altLang="ko-KR" dirty="0"/>
              <a:t>  Device: CPU only</a:t>
            </a:r>
          </a:p>
          <a:p>
            <a:r>
              <a:rPr lang="en-US" altLang="ko-KR" dirty="0"/>
              <a:t>  Base directory: here</a:t>
            </a:r>
          </a:p>
          <a:p>
            <a:r>
              <a:rPr lang="en-US" altLang="ko-KR" dirty="0"/>
              <a:t>  Task: /</a:t>
            </a:r>
            <a:r>
              <a:rPr lang="en-US" altLang="ko-KR" dirty="0" smtClean="0"/>
              <a:t>home/mc01/</a:t>
            </a:r>
            <a:r>
              <a:rPr lang="en-US" altLang="ko-KR" dirty="0" err="1" smtClean="0"/>
              <a:t>my_bin</a:t>
            </a:r>
            <a:r>
              <a:rPr lang="en-US" altLang="ko-KR" dirty="0" smtClean="0"/>
              <a:t> </a:t>
            </a:r>
            <a:r>
              <a:rPr lang="en-US" altLang="ko-KR" dirty="0"/>
              <a:t>10</a:t>
            </a:r>
          </a:p>
          <a:p>
            <a:r>
              <a:rPr lang="en-US" altLang="ko-KR" dirty="0"/>
              <a:t>  Path: /</a:t>
            </a:r>
            <a:r>
              <a:rPr lang="en-US" altLang="ko-KR" dirty="0" smtClean="0"/>
              <a:t>home/mc01</a:t>
            </a:r>
            <a:endParaRPr lang="en-US" altLang="ko-KR" dirty="0"/>
          </a:p>
          <a:p>
            <a:r>
              <a:rPr lang="en-US" altLang="ko-KR" dirty="0"/>
              <a:t>  Command string: </a:t>
            </a:r>
            <a:r>
              <a:rPr lang="en-US" altLang="ko-KR" dirty="0" err="1"/>
              <a:t>thorq</a:t>
            </a:r>
            <a:r>
              <a:rPr lang="en-US" altLang="ko-KR" dirty="0"/>
              <a:t> --add --mode single --name </a:t>
            </a:r>
            <a:r>
              <a:rPr lang="en-US" altLang="ko-KR" dirty="0" err="1"/>
              <a:t>thorq_test</a:t>
            </a:r>
            <a:r>
              <a:rPr lang="en-US" altLang="ko-KR" dirty="0"/>
              <a:t> ./</a:t>
            </a:r>
            <a:r>
              <a:rPr lang="en-US" altLang="ko-KR" dirty="0" err="1"/>
              <a:t>my_bin</a:t>
            </a:r>
            <a:r>
              <a:rPr lang="en-US" altLang="ko-KR" dirty="0"/>
              <a:t> 10</a:t>
            </a:r>
          </a:p>
        </p:txBody>
      </p:sp>
    </p:spTree>
    <p:extLst>
      <p:ext uri="{BB962C8B-B14F-4D97-AF65-F5344CB8AC3E}">
        <p14:creationId xmlns:p14="http://schemas.microsoft.com/office/powerpoint/2010/main" val="421443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Top500 </a:t>
            </a:r>
            <a:r>
              <a:rPr lang="ko-KR" altLang="en-US" dirty="0" smtClean="0"/>
              <a:t>리스트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923928" y="1628800"/>
            <a:ext cx="4968552" cy="1728192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/>
              <a:t>전 세계 컴퓨터들의 계산속도 </a:t>
            </a:r>
            <a:r>
              <a:rPr lang="ko-KR" altLang="en-US" dirty="0" smtClean="0"/>
              <a:t>순위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린팩</a:t>
            </a:r>
            <a:r>
              <a:rPr lang="ko-KR" altLang="en-US" dirty="0" smtClean="0"/>
              <a:t> 벤치마크 기준</a:t>
            </a:r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위부터 </a:t>
            </a:r>
            <a:r>
              <a:rPr lang="en-US" altLang="ko-KR" dirty="0"/>
              <a:t>500</a:t>
            </a:r>
            <a:r>
              <a:rPr lang="ko-KR" altLang="en-US" dirty="0"/>
              <a:t>위까지</a:t>
            </a:r>
            <a:endParaRPr lang="en-US" altLang="ko-KR" dirty="0"/>
          </a:p>
          <a:p>
            <a:r>
              <a:rPr lang="ko-KR" altLang="en-US" dirty="0"/>
              <a:t>매년 </a:t>
            </a:r>
            <a:r>
              <a:rPr lang="en-US" altLang="ko-KR" dirty="0"/>
              <a:t>6</a:t>
            </a:r>
            <a:r>
              <a:rPr lang="ko-KR" altLang="en-US" dirty="0"/>
              <a:t>월과 </a:t>
            </a:r>
            <a:r>
              <a:rPr lang="en-US" altLang="ko-KR" dirty="0"/>
              <a:t>11</a:t>
            </a:r>
            <a:r>
              <a:rPr lang="ko-KR" altLang="en-US" dirty="0"/>
              <a:t>월에 발표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285750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48683" y="2924944"/>
            <a:ext cx="2839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/>
              <a:t>http://top500.org/</a:t>
            </a:r>
            <a:endParaRPr lang="ko-KR" altLang="en-US" sz="2400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806616"/>
              </p:ext>
            </p:extLst>
          </p:nvPr>
        </p:nvGraphicFramePr>
        <p:xfrm>
          <a:off x="323528" y="4149080"/>
          <a:ext cx="8496945" cy="1981200"/>
        </p:xfrm>
        <a:graphic>
          <a:graphicData uri="http://schemas.openxmlformats.org/drawingml/2006/table">
            <a:tbl>
              <a:tblPr firstRow="1">
                <a:tableStyleId>{912C8C85-51F0-491E-9774-3900AFEF0FD7}</a:tableStyleId>
              </a:tblPr>
              <a:tblGrid>
                <a:gridCol w="792088"/>
                <a:gridCol w="1296144"/>
                <a:gridCol w="792088"/>
                <a:gridCol w="3888432"/>
                <a:gridCol w="1728193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</a:rPr>
                        <a:t>순위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</a:rPr>
                        <a:t>이름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</a:rPr>
                        <a:t>국가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</a:rPr>
                        <a:t>보유기관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solidFill>
                            <a:schemeClr val="tx1"/>
                          </a:solidFill>
                        </a:rPr>
                        <a:t>계산속도</a:t>
                      </a:r>
                      <a:endParaRPr lang="ko-KR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/>
                        <a:t>1</a:t>
                      </a:r>
                      <a:endParaRPr lang="ko-KR" altLang="en-US" sz="2000" b="1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/>
                        <a:t>Tianhe-2</a:t>
                      </a:r>
                      <a:endParaRPr lang="ko-KR" altLang="en-US" sz="2000" b="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중국</a:t>
                      </a:r>
                      <a:endParaRPr lang="ko-KR" alt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NSCC-Guangzhou</a:t>
                      </a:r>
                      <a:endParaRPr lang="ko-KR" alt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/>
                        <a:t>33.9 PFLOPS</a:t>
                      </a:r>
                      <a:endParaRPr lang="ko-KR" altLang="en-US" sz="2000" b="1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/>
                        <a:t>2</a:t>
                      </a:r>
                      <a:endParaRPr lang="ko-KR" altLang="en-US" sz="2000" b="1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 smtClean="0"/>
                        <a:t>Titan</a:t>
                      </a:r>
                      <a:endParaRPr lang="ko-KR" altLang="en-US" sz="2000" b="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미국</a:t>
                      </a:r>
                      <a:endParaRPr lang="ko-KR" alt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Oak Ridge National</a:t>
                      </a:r>
                      <a:r>
                        <a:rPr lang="en-US" altLang="ko-KR" sz="2000" baseline="0" dirty="0" smtClean="0"/>
                        <a:t> Laboratory</a:t>
                      </a:r>
                      <a:endParaRPr lang="ko-KR" alt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/>
                        <a:t>17.6 PFLOPS</a:t>
                      </a:r>
                      <a:endParaRPr lang="ko-KR" altLang="en-US" sz="2000" b="1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……</a:t>
                      </a:r>
                      <a:endParaRPr lang="ko-KR" altLang="en-US" sz="2000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/>
                        <a:t>500</a:t>
                      </a:r>
                      <a:endParaRPr lang="ko-KR" altLang="en-US" sz="2000" b="1" dirty="0"/>
                    </a:p>
                  </a:txBody>
                  <a:tcPr>
                    <a:lnL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(</a:t>
                      </a:r>
                      <a:r>
                        <a:rPr lang="ko-KR" altLang="en-US" sz="2000" dirty="0" smtClean="0"/>
                        <a:t>없음</a:t>
                      </a:r>
                      <a:r>
                        <a:rPr lang="en-US" altLang="ko-KR" sz="2000" dirty="0" smtClean="0"/>
                        <a:t>)</a:t>
                      </a:r>
                      <a:endParaRPr lang="ko-KR" alt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/>
                        <a:t>미국</a:t>
                      </a:r>
                      <a:endParaRPr lang="ko-KR" alt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 smtClean="0"/>
                        <a:t>Software</a:t>
                      </a:r>
                      <a:r>
                        <a:rPr lang="en-US" altLang="ko-KR" sz="2000" baseline="0" dirty="0" smtClean="0"/>
                        <a:t> Company (M)</a:t>
                      </a:r>
                      <a:endParaRPr lang="ko-KR" altLang="en-US" sz="2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/>
                        <a:t>153 TFLOPS</a:t>
                      </a:r>
                      <a:endParaRPr lang="ko-KR" altLang="en-US" sz="2000" b="1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077687" y="3789040"/>
            <a:ext cx="17427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(2014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년 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11</a:t>
            </a:r>
            <a:r>
              <a:rPr lang="ko-KR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월 기준</a:t>
            </a:r>
            <a:r>
              <a:rPr lang="en-US" altLang="ko-KR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41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이름 설정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[mc01@login0 ~] $ </a:t>
            </a:r>
            <a:r>
              <a:rPr lang="en-US" altLang="ko-KR" b="1" dirty="0" smtClean="0"/>
              <a:t>ls</a:t>
            </a:r>
          </a:p>
          <a:p>
            <a:r>
              <a:rPr lang="en-US" altLang="ko-KR" dirty="0" err="1" smtClean="0"/>
              <a:t>my_bin</a:t>
            </a:r>
            <a:r>
              <a:rPr lang="en-US" altLang="ko-KR" dirty="0" smtClean="0"/>
              <a:t>  </a:t>
            </a:r>
            <a:r>
              <a:rPr lang="en-US" altLang="ko-KR" dirty="0" err="1" smtClean="0"/>
              <a:t>thorq_test.stdout</a:t>
            </a:r>
            <a:r>
              <a:rPr lang="en-US" altLang="ko-KR" dirty="0" smtClean="0"/>
              <a:t>  </a:t>
            </a:r>
            <a:r>
              <a:rPr lang="en-US" altLang="ko-KR" dirty="0" err="1" smtClean="0"/>
              <a:t>thorq_test.stderr</a:t>
            </a:r>
            <a:endParaRPr lang="en-US" altLang="ko-KR" dirty="0" smtClean="0"/>
          </a:p>
          <a:p>
            <a:r>
              <a:rPr lang="en-US" altLang="ko-KR" dirty="0" smtClean="0"/>
              <a:t>[mc01@login0 ~] $ </a:t>
            </a:r>
            <a:r>
              <a:rPr lang="en-US" altLang="ko-KR" b="1" dirty="0" smtClean="0"/>
              <a:t>cat </a:t>
            </a:r>
            <a:r>
              <a:rPr lang="en-US" altLang="ko-KR" b="1" dirty="0" err="1" smtClean="0"/>
              <a:t>thorq_test.stdout</a:t>
            </a:r>
            <a:endParaRPr lang="en-US" altLang="ko-KR" b="1" dirty="0" smtClean="0"/>
          </a:p>
          <a:p>
            <a:r>
              <a:rPr lang="en-US" altLang="ko-KR" dirty="0" err="1" smtClean="0"/>
              <a:t>arg</a:t>
            </a:r>
            <a:r>
              <a:rPr lang="en-US" altLang="ko-KR" dirty="0" smtClean="0"/>
              <a:t> = 10</a:t>
            </a:r>
          </a:p>
          <a:p>
            <a:r>
              <a:rPr lang="en-US" altLang="ko-KR" dirty="0" smtClean="0"/>
              <a:t>[mc01@login0 ~] $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266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stderr</a:t>
            </a:r>
            <a:r>
              <a:rPr lang="en-US" altLang="ko-KR" dirty="0" smtClean="0"/>
              <a:t> </a:t>
            </a:r>
            <a:r>
              <a:rPr lang="ko-KR" altLang="en-US" dirty="0" smtClean="0"/>
              <a:t>유형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[mc01@login0 </a:t>
            </a:r>
            <a:r>
              <a:rPr lang="en-US" altLang="ko-KR" dirty="0"/>
              <a:t>~]$ cat task_173872.stderr</a:t>
            </a:r>
          </a:p>
          <a:p>
            <a:r>
              <a:rPr lang="en-US" altLang="ko-KR" dirty="0"/>
              <a:t>Warning: Permanently added '[c46]:22554,[192.168.0.146]:22554' (RSA) to the list of known hosts.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87824" y="2636912"/>
            <a:ext cx="4644405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ko-KR" b="1" dirty="0" smtClean="0">
                <a:solidFill>
                  <a:schemeClr val="accent2"/>
                </a:solidFill>
              </a:rPr>
              <a:t>MPI </a:t>
            </a:r>
            <a:r>
              <a:rPr lang="ko-KR" altLang="en-US" b="1" dirty="0" smtClean="0">
                <a:solidFill>
                  <a:schemeClr val="accent2"/>
                </a:solidFill>
              </a:rPr>
              <a:t>사용 시 나타나는 정상적인 메시지</a:t>
            </a:r>
            <a:endParaRPr lang="en-US" altLang="ko-KR" b="1" dirty="0" smtClean="0">
              <a:solidFill>
                <a:schemeClr val="accent2"/>
              </a:solidFill>
            </a:endParaRPr>
          </a:p>
          <a:p>
            <a:pPr marL="285750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b="1" dirty="0" smtClean="0">
                <a:solidFill>
                  <a:schemeClr val="accent2"/>
                </a:solidFill>
              </a:rPr>
              <a:t>에러가 아니므로 무시하여도 됨</a:t>
            </a:r>
            <a:endParaRPr lang="en-US" altLang="ko-KR" b="1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85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stderr</a:t>
            </a:r>
            <a:r>
              <a:rPr lang="en-US" altLang="ko-KR" dirty="0" smtClean="0"/>
              <a:t> </a:t>
            </a:r>
            <a:r>
              <a:rPr lang="ko-KR" altLang="en-US" dirty="0" smtClean="0"/>
              <a:t>유형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[mc01@login0 </a:t>
            </a:r>
            <a:r>
              <a:rPr lang="en-US" altLang="ko-KR" dirty="0"/>
              <a:t>~]$ cat task_174120.stderr</a:t>
            </a:r>
          </a:p>
          <a:p>
            <a:r>
              <a:rPr lang="en-US" altLang="ko-KR" dirty="0"/>
              <a:t>Warning: Permanently added '[c01]:22554,[192.168.0.101]:22554' (RSA) to the list of known hosts.</a:t>
            </a:r>
          </a:p>
          <a:p>
            <a:r>
              <a:rPr lang="en-US" altLang="ko-KR" dirty="0" smtClean="0"/>
              <a:t>----------------------------------------------------------------</a:t>
            </a:r>
            <a:endParaRPr lang="en-US" altLang="ko-KR" dirty="0"/>
          </a:p>
          <a:p>
            <a:r>
              <a:rPr lang="en-US" altLang="ko-KR" dirty="0" err="1"/>
              <a:t>mpirun</a:t>
            </a:r>
            <a:r>
              <a:rPr lang="en-US" altLang="ko-KR" dirty="0"/>
              <a:t> noticed that process rank 1 with PID 21638 on node c01 exited on signal 11 (Segmentation fault).</a:t>
            </a:r>
          </a:p>
          <a:p>
            <a:r>
              <a:rPr lang="en-US" altLang="ko-KR" dirty="0" smtClean="0"/>
              <a:t>----------------------------------------------------------------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1760" y="4725144"/>
            <a:ext cx="640871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ko-KR" altLang="en-US" b="1" dirty="0" smtClean="0">
                <a:solidFill>
                  <a:schemeClr val="accent2"/>
                </a:solidFill>
              </a:rPr>
              <a:t>프로세스에서 </a:t>
            </a:r>
            <a:r>
              <a:rPr lang="en-US" altLang="ko-KR" b="1" dirty="0" smtClean="0">
                <a:solidFill>
                  <a:schemeClr val="accent2"/>
                </a:solidFill>
              </a:rPr>
              <a:t>segmentation fault</a:t>
            </a:r>
            <a:r>
              <a:rPr lang="ko-KR" altLang="en-US" b="1" dirty="0" smtClean="0">
                <a:solidFill>
                  <a:schemeClr val="accent2"/>
                </a:solidFill>
              </a:rPr>
              <a:t>가 날 경우</a:t>
            </a:r>
            <a:endParaRPr lang="en-US" altLang="ko-KR" b="1" dirty="0" smtClean="0">
              <a:solidFill>
                <a:schemeClr val="accent2"/>
              </a:solidFill>
            </a:endParaRPr>
          </a:p>
          <a:p>
            <a:pPr marL="285750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ko-KR" b="1" dirty="0" smtClean="0">
                <a:solidFill>
                  <a:schemeClr val="accent2"/>
                </a:solidFill>
              </a:rPr>
              <a:t>MPI error</a:t>
            </a:r>
            <a:r>
              <a:rPr lang="ko-KR" altLang="en-US" b="1" dirty="0" smtClean="0">
                <a:solidFill>
                  <a:schemeClr val="accent2"/>
                </a:solidFill>
              </a:rPr>
              <a:t>가 아님</a:t>
            </a:r>
            <a:endParaRPr lang="en-US" altLang="ko-KR" b="1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55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stderr</a:t>
            </a:r>
            <a:r>
              <a:rPr lang="en-US" altLang="ko-KR" dirty="0" smtClean="0"/>
              <a:t> </a:t>
            </a:r>
            <a:r>
              <a:rPr lang="ko-KR" altLang="en-US" dirty="0" smtClean="0"/>
              <a:t>유형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ko-KR" dirty="0" smtClean="0"/>
              <a:t>[mc01@login0 </a:t>
            </a:r>
            <a:r>
              <a:rPr lang="en-US" altLang="ko-KR" dirty="0"/>
              <a:t>~]$ cat task_174119.stderr</a:t>
            </a:r>
          </a:p>
          <a:p>
            <a:r>
              <a:rPr lang="en-US" altLang="ko-KR" dirty="0"/>
              <a:t>Warning: Permanently added '[c01]:22554,[192.168.0.101]:22554' (RSA) to the list of known hosts.</a:t>
            </a:r>
          </a:p>
          <a:p>
            <a:r>
              <a:rPr lang="en-US" altLang="ko-KR" dirty="0"/>
              <a:t>[c00:26567] *** An error occurred in </a:t>
            </a:r>
            <a:r>
              <a:rPr lang="en-US" altLang="ko-KR" dirty="0" err="1"/>
              <a:t>MPI_Send</a:t>
            </a:r>
            <a:endParaRPr lang="en-US" altLang="ko-KR" dirty="0"/>
          </a:p>
          <a:p>
            <a:r>
              <a:rPr lang="en-US" altLang="ko-KR" dirty="0"/>
              <a:t>[c00:26567] *** on communicator MPI_COMM_WORLD</a:t>
            </a:r>
          </a:p>
          <a:p>
            <a:r>
              <a:rPr lang="en-US" altLang="ko-KR" dirty="0"/>
              <a:t>[c00:26567] *** MPI_ERR_RANK: invalid rank</a:t>
            </a:r>
          </a:p>
          <a:p>
            <a:r>
              <a:rPr lang="en-US" altLang="ko-KR" dirty="0"/>
              <a:t>[c00:26567] *** MPI_ERRORS_ARE_FATAL: your MPI job will now abort</a:t>
            </a:r>
          </a:p>
          <a:p>
            <a:r>
              <a:rPr lang="en-US" altLang="ko-KR" dirty="0"/>
              <a:t>--------------------------------------------------------------------------</a:t>
            </a:r>
          </a:p>
          <a:p>
            <a:r>
              <a:rPr lang="en-US" altLang="ko-KR" dirty="0" err="1"/>
              <a:t>mpirun</a:t>
            </a:r>
            <a:r>
              <a:rPr lang="en-US" altLang="ko-KR" dirty="0"/>
              <a:t> has exited due to process rank 0 with PID 26567 on</a:t>
            </a:r>
          </a:p>
          <a:p>
            <a:r>
              <a:rPr lang="en-US" altLang="ko-KR" dirty="0"/>
              <a:t>node c00 exiting improperly. There are two reasons this could occur:</a:t>
            </a:r>
          </a:p>
          <a:p>
            <a:endParaRPr lang="en-US" altLang="ko-KR" dirty="0"/>
          </a:p>
          <a:p>
            <a:r>
              <a:rPr lang="en-US" altLang="ko-KR" dirty="0"/>
              <a:t>1. this process did not call "</a:t>
            </a:r>
            <a:r>
              <a:rPr lang="en-US" altLang="ko-KR" dirty="0" err="1"/>
              <a:t>init</a:t>
            </a:r>
            <a:r>
              <a:rPr lang="en-US" altLang="ko-KR" dirty="0"/>
              <a:t>" before exiting, but others in</a:t>
            </a:r>
          </a:p>
          <a:p>
            <a:r>
              <a:rPr lang="en-US" altLang="ko-KR" dirty="0"/>
              <a:t>the job did. This can cause a job to hang indefinitely while it waits</a:t>
            </a:r>
          </a:p>
          <a:p>
            <a:r>
              <a:rPr lang="en-US" altLang="ko-KR" dirty="0"/>
              <a:t>for all processes to call "</a:t>
            </a:r>
            <a:r>
              <a:rPr lang="en-US" altLang="ko-KR" dirty="0" err="1"/>
              <a:t>init</a:t>
            </a:r>
            <a:r>
              <a:rPr lang="en-US" altLang="ko-KR" dirty="0"/>
              <a:t>". By rule, if one process calls "</a:t>
            </a:r>
            <a:r>
              <a:rPr lang="en-US" altLang="ko-KR" dirty="0" err="1"/>
              <a:t>init</a:t>
            </a:r>
            <a:r>
              <a:rPr lang="en-US" altLang="ko-KR" dirty="0"/>
              <a:t>",</a:t>
            </a:r>
          </a:p>
          <a:p>
            <a:r>
              <a:rPr lang="en-US" altLang="ko-KR" dirty="0"/>
              <a:t>then ALL processes must call "</a:t>
            </a:r>
            <a:r>
              <a:rPr lang="en-US" altLang="ko-KR" dirty="0" err="1"/>
              <a:t>init</a:t>
            </a:r>
            <a:r>
              <a:rPr lang="en-US" altLang="ko-KR" dirty="0"/>
              <a:t>" prior to termination.</a:t>
            </a:r>
          </a:p>
          <a:p>
            <a:endParaRPr lang="en-US" altLang="ko-KR" dirty="0"/>
          </a:p>
          <a:p>
            <a:r>
              <a:rPr lang="en-US" altLang="ko-KR" dirty="0"/>
              <a:t>2. this process called "</a:t>
            </a:r>
            <a:r>
              <a:rPr lang="en-US" altLang="ko-KR" dirty="0" err="1"/>
              <a:t>init</a:t>
            </a:r>
            <a:r>
              <a:rPr lang="en-US" altLang="ko-KR" dirty="0"/>
              <a:t>", but exited without calling "finalize".</a:t>
            </a:r>
          </a:p>
          <a:p>
            <a:r>
              <a:rPr lang="en-US" altLang="ko-KR" dirty="0"/>
              <a:t>By rule, all processes that call "</a:t>
            </a:r>
            <a:r>
              <a:rPr lang="en-US" altLang="ko-KR" dirty="0" err="1"/>
              <a:t>init</a:t>
            </a:r>
            <a:r>
              <a:rPr lang="en-US" altLang="ko-KR" dirty="0"/>
              <a:t>" MUST call "finalize" prior to</a:t>
            </a:r>
          </a:p>
          <a:p>
            <a:r>
              <a:rPr lang="en-US" altLang="ko-KR" dirty="0"/>
              <a:t>exiting or it will be considered an "abnormal termination"</a:t>
            </a:r>
          </a:p>
          <a:p>
            <a:endParaRPr lang="en-US" altLang="ko-KR" dirty="0"/>
          </a:p>
          <a:p>
            <a:r>
              <a:rPr lang="en-US" altLang="ko-KR" dirty="0"/>
              <a:t>This may have caused other processes in the application to be</a:t>
            </a:r>
          </a:p>
          <a:p>
            <a:r>
              <a:rPr lang="en-US" altLang="ko-KR" dirty="0"/>
              <a:t>terminated by signals sent by </a:t>
            </a:r>
            <a:r>
              <a:rPr lang="en-US" altLang="ko-KR" dirty="0" err="1"/>
              <a:t>mpirun</a:t>
            </a:r>
            <a:r>
              <a:rPr lang="en-US" altLang="ko-KR" dirty="0"/>
              <a:t> (as reported here).</a:t>
            </a:r>
          </a:p>
          <a:p>
            <a:r>
              <a:rPr lang="en-US" altLang="ko-KR" dirty="0"/>
              <a:t>--------------------------------------------------------------------------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1760" y="5363872"/>
            <a:ext cx="6408712" cy="72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ko-KR" b="1" smtClean="0">
                <a:solidFill>
                  <a:schemeClr val="accent2"/>
                </a:solidFill>
              </a:rPr>
              <a:t>MPI error</a:t>
            </a:r>
            <a:r>
              <a:rPr lang="ko-KR" altLang="en-US" b="1" dirty="0" smtClean="0">
                <a:solidFill>
                  <a:schemeClr val="accent2"/>
                </a:solidFill>
              </a:rPr>
              <a:t>의 예시</a:t>
            </a:r>
            <a:endParaRPr lang="en-US" altLang="ko-KR" b="1" dirty="0" smtClean="0">
              <a:solidFill>
                <a:schemeClr val="accent2"/>
              </a:solidFill>
            </a:endParaRPr>
          </a:p>
          <a:p>
            <a:pPr marL="285750" indent="-285750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ko-KR" b="1" dirty="0" smtClean="0">
                <a:solidFill>
                  <a:schemeClr val="accent2"/>
                </a:solidFill>
              </a:rPr>
              <a:t>MPI </a:t>
            </a:r>
            <a:r>
              <a:rPr lang="ko-KR" altLang="en-US" b="1" dirty="0" smtClean="0">
                <a:solidFill>
                  <a:schemeClr val="accent2"/>
                </a:solidFill>
              </a:rPr>
              <a:t>사용 시</a:t>
            </a:r>
            <a:r>
              <a:rPr lang="en-US" altLang="ko-KR" b="1" dirty="0" smtClean="0">
                <a:solidFill>
                  <a:schemeClr val="accent2"/>
                </a:solidFill>
              </a:rPr>
              <a:t>, MPI API </a:t>
            </a:r>
            <a:r>
              <a:rPr lang="ko-KR" altLang="en-US" b="1" dirty="0" smtClean="0">
                <a:solidFill>
                  <a:schemeClr val="accent2"/>
                </a:solidFill>
              </a:rPr>
              <a:t>함수를 잘못 사용한 경우</a:t>
            </a:r>
            <a:endParaRPr lang="en-US" altLang="ko-KR" b="1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74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프로그램의 입출력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stdin</a:t>
            </a:r>
            <a:r>
              <a:rPr lang="ko-KR" altLang="en-US" dirty="0"/>
              <a:t>은 사용 불가</a:t>
            </a:r>
            <a:endParaRPr lang="en-US" altLang="ko-KR" dirty="0"/>
          </a:p>
          <a:p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입출력 시 절대 경로 혹은 </a:t>
            </a:r>
            <a:r>
              <a:rPr lang="en-US" altLang="ko-KR" dirty="0" err="1" smtClean="0"/>
              <a:t>thorq</a:t>
            </a:r>
            <a:r>
              <a:rPr lang="ko-KR" altLang="en-US" dirty="0" smtClean="0"/>
              <a:t>를 실행한 위치로부터의 상대 경로 사용</a:t>
            </a:r>
            <a:endParaRPr lang="en-US" altLang="ko-KR" dirty="0"/>
          </a:p>
          <a:p>
            <a:pPr lvl="1"/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"/</a:t>
            </a:r>
            <a:r>
              <a:rPr lang="en-US" altLang="ko-KR" dirty="0" smtClean="0">
                <a:latin typeface="Consolas" panose="020B0609020204030204" pitchFamily="49" charset="0"/>
                <a:cs typeface="Consolas" panose="020B0609020204030204" pitchFamily="49" charset="0"/>
              </a:rPr>
              <a:t>home/sc01/data/in.txt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dirty="0"/>
              <a:t> </a:t>
            </a:r>
            <a:r>
              <a:rPr lang="ko-KR" altLang="en-US" dirty="0" smtClean="0"/>
              <a:t>혹은</a:t>
            </a:r>
            <a:endParaRPr lang="en-US" altLang="ko-KR" dirty="0" smtClean="0"/>
          </a:p>
          <a:p>
            <a:pPr lvl="1"/>
            <a:r>
              <a:rPr lang="en-US" altLang="ko-KR" dirty="0" err="1"/>
              <a:t>thorq</a:t>
            </a:r>
            <a:r>
              <a:rPr lang="ko-KR" altLang="en-US" dirty="0"/>
              <a:t>를 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altLang="ko-KR" dirty="0" smtClean="0">
                <a:latin typeface="Consolas" panose="020B0609020204030204" pitchFamily="49" charset="0"/>
                <a:cs typeface="Consolas" panose="020B0609020204030204" pitchFamily="49" charset="0"/>
              </a:rPr>
              <a:t>home/sc01/data</a:t>
            </a:r>
            <a:r>
              <a:rPr lang="ko-KR" altLang="en-US" dirty="0"/>
              <a:t>에서 실행했다면 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"in.txt</a:t>
            </a:r>
            <a:r>
              <a:rPr lang="en-US" altLang="ko-KR" dirty="0" smtClean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endParaRPr lang="en-US" altLang="ko-KR" dirty="0" smtClean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40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작업 상태 확인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8" name="내용 개체 틀 5"/>
          <p:cNvSpPr txBox="1">
            <a:spLocks/>
          </p:cNvSpPr>
          <p:nvPr/>
        </p:nvSpPr>
        <p:spPr>
          <a:xfrm>
            <a:off x="251520" y="1124744"/>
            <a:ext cx="8640960" cy="511256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 smtClean="0"/>
              <a:t>thorq</a:t>
            </a:r>
            <a:r>
              <a:rPr lang="en-US" altLang="ko-KR" dirty="0" smtClean="0"/>
              <a:t> –-stat [job id]</a:t>
            </a:r>
            <a:endParaRPr lang="en-US" altLang="ko-KR" dirty="0"/>
          </a:p>
          <a:p>
            <a:pPr lvl="1"/>
            <a:r>
              <a:rPr lang="ko-KR" altLang="en-US" dirty="0" smtClean="0"/>
              <a:t>작업의 상태를 확인함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실행이 끝난 작업의 수행 시간을 알 수 있음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 err="1" smtClean="0"/>
              <a:t>thorq</a:t>
            </a:r>
            <a:r>
              <a:rPr lang="en-US" altLang="ko-KR" dirty="0" smtClean="0"/>
              <a:t> –-stat-all</a:t>
            </a:r>
          </a:p>
          <a:p>
            <a:pPr lvl="1"/>
            <a:r>
              <a:rPr lang="ko-KR" altLang="en-US" dirty="0" smtClean="0"/>
              <a:t>실행이 끝나지 않은 모든 작업들의 목록을 확인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87081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작업 상태 확인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t>56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ko-KR" dirty="0" smtClean="0"/>
              <a:t>[mc01@login0 </a:t>
            </a:r>
            <a:r>
              <a:rPr lang="en-US" altLang="ko-KR" dirty="0"/>
              <a:t>~]$ </a:t>
            </a:r>
            <a:r>
              <a:rPr lang="en-US" altLang="ko-KR" b="1" dirty="0" err="1"/>
              <a:t>thorq</a:t>
            </a:r>
            <a:r>
              <a:rPr lang="en-US" altLang="ko-KR" b="1" dirty="0"/>
              <a:t> --stat 174111</a:t>
            </a:r>
          </a:p>
          <a:p>
            <a:r>
              <a:rPr lang="en-US" altLang="ko-KR" dirty="0" smtClean="0"/>
              <a:t>====================================================================</a:t>
            </a:r>
            <a:endParaRPr lang="en-US" altLang="ko-KR" dirty="0"/>
          </a:p>
          <a:p>
            <a:r>
              <a:rPr lang="en-US" altLang="ko-KR" dirty="0"/>
              <a:t>ID            : 174111</a:t>
            </a:r>
          </a:p>
          <a:p>
            <a:r>
              <a:rPr lang="en-US" altLang="ko-KR" dirty="0"/>
              <a:t>Name          : </a:t>
            </a:r>
            <a:r>
              <a:rPr lang="en-US" altLang="ko-KR" dirty="0" smtClean="0"/>
              <a:t>task_174111</a:t>
            </a:r>
            <a:endParaRPr lang="en-US" altLang="ko-KR" dirty="0"/>
          </a:p>
          <a:p>
            <a:r>
              <a:rPr lang="en-US" altLang="ko-KR" dirty="0"/>
              <a:t>Status        : </a:t>
            </a:r>
            <a:r>
              <a:rPr lang="en-US" altLang="ko-KR" dirty="0" err="1"/>
              <a:t>Enqueued</a:t>
            </a:r>
            <a:endParaRPr lang="en-US" altLang="ko-KR" dirty="0"/>
          </a:p>
          <a:p>
            <a:r>
              <a:rPr lang="en-US" altLang="ko-KR" dirty="0" err="1"/>
              <a:t>Enqueued</a:t>
            </a:r>
            <a:r>
              <a:rPr lang="en-US" altLang="ko-KR" dirty="0"/>
              <a:t>      : 2014-09-17 22:41:41</a:t>
            </a:r>
          </a:p>
          <a:p>
            <a:r>
              <a:rPr lang="en-US" altLang="ko-KR" dirty="0"/>
              <a:t>Executed      : </a:t>
            </a:r>
          </a:p>
          <a:p>
            <a:r>
              <a:rPr lang="en-US" altLang="ko-KR" dirty="0"/>
              <a:t>Finished      : </a:t>
            </a:r>
            <a:endParaRPr lang="en-US" altLang="ko-KR" dirty="0" smtClean="0"/>
          </a:p>
          <a:p>
            <a:r>
              <a:rPr lang="en-US" altLang="ko-KR" dirty="0"/>
              <a:t>Elapsed time  : </a:t>
            </a:r>
          </a:p>
          <a:p>
            <a:r>
              <a:rPr lang="en-US" altLang="ko-KR" dirty="0"/>
              <a:t>Assigned nodes: </a:t>
            </a:r>
          </a:p>
          <a:p>
            <a:r>
              <a:rPr lang="en-US" altLang="ko-KR" dirty="0"/>
              <a:t>Device        : CPU only</a:t>
            </a:r>
          </a:p>
          <a:p>
            <a:r>
              <a:rPr lang="en-US" altLang="ko-KR" dirty="0"/>
              <a:t># of nodes    : 1</a:t>
            </a:r>
          </a:p>
          <a:p>
            <a:r>
              <a:rPr lang="en-US" altLang="ko-KR" dirty="0"/>
              <a:t>Command string: </a:t>
            </a:r>
            <a:r>
              <a:rPr lang="en-US" altLang="ko-KR" dirty="0" err="1"/>
              <a:t>thorq</a:t>
            </a:r>
            <a:r>
              <a:rPr lang="en-US" altLang="ko-KR" dirty="0"/>
              <a:t> --add --mode </a:t>
            </a:r>
            <a:r>
              <a:rPr lang="en-US" altLang="ko-KR" dirty="0" smtClean="0"/>
              <a:t>single </a:t>
            </a:r>
            <a:r>
              <a:rPr lang="en-US" altLang="ko-KR" dirty="0"/>
              <a:t>./</a:t>
            </a:r>
            <a:r>
              <a:rPr lang="en-US" altLang="ko-KR" dirty="0" err="1"/>
              <a:t>my_bin</a:t>
            </a:r>
            <a:r>
              <a:rPr lang="en-US" altLang="ko-KR" dirty="0"/>
              <a:t> 10</a:t>
            </a:r>
          </a:p>
          <a:p>
            <a:r>
              <a:rPr lang="en-US" altLang="ko-KR" dirty="0" smtClean="0"/>
              <a:t>====================================================================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616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작업 상태 확인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t>57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ko-KR" dirty="0" smtClean="0"/>
              <a:t>[mc01@login0 </a:t>
            </a:r>
            <a:r>
              <a:rPr lang="en-US" altLang="ko-KR" dirty="0"/>
              <a:t>~]$ </a:t>
            </a:r>
            <a:r>
              <a:rPr lang="en-US" altLang="ko-KR" b="1" dirty="0" err="1"/>
              <a:t>thorq</a:t>
            </a:r>
            <a:r>
              <a:rPr lang="en-US" altLang="ko-KR" b="1" dirty="0"/>
              <a:t> --stat 174114</a:t>
            </a:r>
          </a:p>
          <a:p>
            <a:r>
              <a:rPr lang="en-US" altLang="ko-KR" dirty="0" smtClean="0"/>
              <a:t>====================================================================</a:t>
            </a:r>
            <a:endParaRPr lang="en-US" altLang="ko-KR" dirty="0"/>
          </a:p>
          <a:p>
            <a:r>
              <a:rPr lang="en-US" altLang="ko-KR" dirty="0"/>
              <a:t>ID            : 174114</a:t>
            </a:r>
          </a:p>
          <a:p>
            <a:r>
              <a:rPr lang="en-US" altLang="ko-KR" dirty="0"/>
              <a:t>Name          : task_174114</a:t>
            </a:r>
          </a:p>
          <a:p>
            <a:r>
              <a:rPr lang="en-US" altLang="ko-KR" dirty="0"/>
              <a:t>Status        : Running</a:t>
            </a:r>
          </a:p>
          <a:p>
            <a:r>
              <a:rPr lang="en-US" altLang="ko-KR" dirty="0" err="1"/>
              <a:t>Enqueued</a:t>
            </a:r>
            <a:r>
              <a:rPr lang="en-US" altLang="ko-KR" dirty="0"/>
              <a:t>      : 2014-09-17 23:02:45</a:t>
            </a:r>
          </a:p>
          <a:p>
            <a:r>
              <a:rPr lang="en-US" altLang="ko-KR" dirty="0"/>
              <a:t>Executed      : 2014-09-17 23:02:46</a:t>
            </a:r>
          </a:p>
          <a:p>
            <a:r>
              <a:rPr lang="en-US" altLang="ko-KR" dirty="0"/>
              <a:t>Finished      : </a:t>
            </a:r>
          </a:p>
          <a:p>
            <a:r>
              <a:rPr lang="en-US" altLang="ko-KR" dirty="0"/>
              <a:t>Elapsed time  </a:t>
            </a:r>
            <a:r>
              <a:rPr lang="en-US" altLang="ko-KR" dirty="0" smtClean="0"/>
              <a:t>:</a:t>
            </a:r>
          </a:p>
          <a:p>
            <a:r>
              <a:rPr lang="en-US" altLang="ko-KR" dirty="0" smtClean="0"/>
              <a:t>Assigned </a:t>
            </a:r>
            <a:r>
              <a:rPr lang="en-US" altLang="ko-KR" dirty="0"/>
              <a:t>nodes: c00</a:t>
            </a:r>
          </a:p>
          <a:p>
            <a:r>
              <a:rPr lang="en-US" altLang="ko-KR" dirty="0"/>
              <a:t>Device        : CPU only</a:t>
            </a:r>
          </a:p>
          <a:p>
            <a:r>
              <a:rPr lang="en-US" altLang="ko-KR" dirty="0"/>
              <a:t># of nodes    : 1</a:t>
            </a:r>
          </a:p>
          <a:p>
            <a:r>
              <a:rPr lang="en-US" altLang="ko-KR" dirty="0"/>
              <a:t>Command string: </a:t>
            </a:r>
            <a:r>
              <a:rPr lang="en-US" altLang="ko-KR" dirty="0" err="1"/>
              <a:t>thorq</a:t>
            </a:r>
            <a:r>
              <a:rPr lang="en-US" altLang="ko-KR" dirty="0"/>
              <a:t> --add --mode single ./</a:t>
            </a:r>
            <a:r>
              <a:rPr lang="en-US" altLang="ko-KR" dirty="0" err="1"/>
              <a:t>my_bin</a:t>
            </a:r>
            <a:r>
              <a:rPr lang="en-US" altLang="ko-KR" dirty="0"/>
              <a:t> 10</a:t>
            </a:r>
          </a:p>
          <a:p>
            <a:r>
              <a:rPr lang="en-US" altLang="ko-KR" dirty="0" smtClean="0"/>
              <a:t>====================================================================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893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작업 상태 확인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t>58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altLang="ko-KR" sz="1700" dirty="0" smtClean="0"/>
              <a:t>[mc01@login0 </a:t>
            </a:r>
            <a:r>
              <a:rPr lang="en-US" altLang="ko-KR" sz="1700" dirty="0"/>
              <a:t>~]$ </a:t>
            </a:r>
            <a:r>
              <a:rPr lang="en-US" altLang="ko-KR" sz="1700" b="1" dirty="0" err="1"/>
              <a:t>thorq</a:t>
            </a:r>
            <a:r>
              <a:rPr lang="en-US" altLang="ko-KR" sz="1700" b="1" dirty="0"/>
              <a:t> --stat 173870</a:t>
            </a:r>
          </a:p>
          <a:p>
            <a:r>
              <a:rPr lang="en-US" altLang="ko-KR" sz="1700" dirty="0" smtClean="0"/>
              <a:t>====================================================================ID            </a:t>
            </a:r>
            <a:r>
              <a:rPr lang="en-US" altLang="ko-KR" sz="1700" dirty="0"/>
              <a:t>: 173870</a:t>
            </a:r>
          </a:p>
          <a:p>
            <a:r>
              <a:rPr lang="en-US" altLang="ko-KR" sz="1700" dirty="0"/>
              <a:t>Name          : task_173870</a:t>
            </a:r>
          </a:p>
          <a:p>
            <a:r>
              <a:rPr lang="en-US" altLang="ko-KR" sz="1700" dirty="0"/>
              <a:t>Status        : Finished (success)</a:t>
            </a:r>
          </a:p>
          <a:p>
            <a:r>
              <a:rPr lang="en-US" altLang="ko-KR" sz="1700" dirty="0" err="1"/>
              <a:t>Enqueued</a:t>
            </a:r>
            <a:r>
              <a:rPr lang="en-US" altLang="ko-KR" sz="1700" dirty="0"/>
              <a:t>      : 2014-09-17 18:22:55</a:t>
            </a:r>
          </a:p>
          <a:p>
            <a:r>
              <a:rPr lang="en-US" altLang="ko-KR" sz="1700" dirty="0"/>
              <a:t>Executed      : 2014-09-17 18:48:39</a:t>
            </a:r>
          </a:p>
          <a:p>
            <a:r>
              <a:rPr lang="en-US" altLang="ko-KR" sz="1700" dirty="0"/>
              <a:t>Finished      : 2014-09-17 </a:t>
            </a:r>
            <a:r>
              <a:rPr lang="en-US" altLang="ko-KR" sz="1700" dirty="0" smtClean="0"/>
              <a:t>18:48:49</a:t>
            </a:r>
          </a:p>
          <a:p>
            <a:r>
              <a:rPr lang="en-US" altLang="ko-KR" sz="1700" dirty="0" smtClean="0">
                <a:solidFill>
                  <a:schemeClr val="accent2"/>
                </a:solidFill>
              </a:rPr>
              <a:t>Elapsed time  : 10.013429 s</a:t>
            </a:r>
            <a:endParaRPr lang="en-US" altLang="ko-KR" sz="1700" dirty="0">
              <a:solidFill>
                <a:schemeClr val="accent2"/>
              </a:solidFill>
            </a:endParaRPr>
          </a:p>
          <a:p>
            <a:r>
              <a:rPr lang="en-US" altLang="ko-KR" sz="1700" dirty="0"/>
              <a:t>Assigned nodes: c42</a:t>
            </a:r>
          </a:p>
          <a:p>
            <a:r>
              <a:rPr lang="en-US" altLang="ko-KR" sz="1700" dirty="0"/>
              <a:t>Device        : CPU only</a:t>
            </a:r>
          </a:p>
          <a:p>
            <a:r>
              <a:rPr lang="en-US" altLang="ko-KR" sz="1700" dirty="0"/>
              <a:t># of nodes    : 1</a:t>
            </a:r>
          </a:p>
          <a:p>
            <a:r>
              <a:rPr lang="en-US" altLang="ko-KR" sz="1700" dirty="0"/>
              <a:t>Command string: </a:t>
            </a:r>
            <a:r>
              <a:rPr lang="en-US" altLang="ko-KR" sz="1700" dirty="0" err="1"/>
              <a:t>thorq</a:t>
            </a:r>
            <a:r>
              <a:rPr lang="en-US" altLang="ko-KR" sz="1700" dirty="0"/>
              <a:t> --add --mode single ./</a:t>
            </a:r>
            <a:r>
              <a:rPr lang="en-US" altLang="ko-KR" sz="1700" dirty="0" err="1"/>
              <a:t>my_bin</a:t>
            </a:r>
            <a:r>
              <a:rPr lang="en-US" altLang="ko-KR" sz="1700" dirty="0"/>
              <a:t> 10</a:t>
            </a:r>
          </a:p>
          <a:p>
            <a:r>
              <a:rPr lang="en-US" altLang="ko-KR" sz="1700" dirty="0" smtClean="0"/>
              <a:t>====================================================================</a:t>
            </a:r>
            <a:endParaRPr lang="ko-KR" altLang="en-US" sz="1700" dirty="0"/>
          </a:p>
        </p:txBody>
      </p:sp>
    </p:spTree>
    <p:extLst>
      <p:ext uri="{BB962C8B-B14F-4D97-AF65-F5344CB8AC3E}">
        <p14:creationId xmlns:p14="http://schemas.microsoft.com/office/powerpoint/2010/main" val="373356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작업 상태 확인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t>59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[mc01@login0 </a:t>
            </a:r>
            <a:r>
              <a:rPr lang="en-US" altLang="ko-KR" dirty="0"/>
              <a:t>~]$ </a:t>
            </a:r>
            <a:r>
              <a:rPr lang="en-US" altLang="ko-KR" b="1" dirty="0" err="1"/>
              <a:t>thorq</a:t>
            </a:r>
            <a:r>
              <a:rPr lang="en-US" altLang="ko-KR" b="1" dirty="0"/>
              <a:t> --stat-all</a:t>
            </a:r>
          </a:p>
          <a:p>
            <a:r>
              <a:rPr lang="en-US" altLang="ko-KR" dirty="0"/>
              <a:t>Job 173866 (task_173866): </a:t>
            </a:r>
            <a:r>
              <a:rPr lang="en-US" altLang="ko-KR" dirty="0" smtClean="0"/>
              <a:t>Running</a:t>
            </a:r>
            <a:endParaRPr lang="en-US" altLang="ko-KR" dirty="0"/>
          </a:p>
          <a:p>
            <a:r>
              <a:rPr lang="en-US" altLang="ko-KR" dirty="0"/>
              <a:t>Job 173867 (task_173867): </a:t>
            </a:r>
            <a:r>
              <a:rPr lang="en-US" altLang="ko-KR" dirty="0" smtClean="0"/>
              <a:t>Running</a:t>
            </a:r>
            <a:endParaRPr lang="en-US" altLang="ko-KR" dirty="0"/>
          </a:p>
          <a:p>
            <a:r>
              <a:rPr lang="en-US" altLang="ko-KR" dirty="0"/>
              <a:t>Job 173868 (task_173868): </a:t>
            </a:r>
            <a:r>
              <a:rPr lang="en-US" altLang="ko-KR" dirty="0" err="1"/>
              <a:t>Enqueued</a:t>
            </a:r>
            <a:endParaRPr lang="en-US" altLang="ko-KR" dirty="0"/>
          </a:p>
          <a:p>
            <a:r>
              <a:rPr lang="en-US" altLang="ko-KR" dirty="0"/>
              <a:t>Job 173869 (task_173869): </a:t>
            </a:r>
            <a:r>
              <a:rPr lang="en-US" altLang="ko-KR" dirty="0" err="1"/>
              <a:t>Enqueued</a:t>
            </a:r>
            <a:endParaRPr lang="en-US" altLang="ko-KR" dirty="0"/>
          </a:p>
          <a:p>
            <a:r>
              <a:rPr lang="en-US" altLang="ko-KR" dirty="0"/>
              <a:t>(end of the list)</a:t>
            </a:r>
          </a:p>
        </p:txBody>
      </p:sp>
    </p:spTree>
    <p:extLst>
      <p:ext uri="{BB962C8B-B14F-4D97-AF65-F5344CB8AC3E}">
        <p14:creationId xmlns:p14="http://schemas.microsoft.com/office/powerpoint/2010/main" val="65868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Top500 </a:t>
            </a:r>
            <a:r>
              <a:rPr lang="ko-KR" altLang="en-US" dirty="0" smtClean="0"/>
              <a:t>리스트 추세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204864"/>
            <a:ext cx="8928993" cy="2877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37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작업 강제 종료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8" name="내용 개체 틀 5"/>
          <p:cNvSpPr txBox="1">
            <a:spLocks/>
          </p:cNvSpPr>
          <p:nvPr/>
        </p:nvSpPr>
        <p:spPr>
          <a:xfrm>
            <a:off x="251520" y="1124744"/>
            <a:ext cx="8640960" cy="511256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10000"/>
              </a:lnSpc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 smtClean="0"/>
              <a:t>thorq</a:t>
            </a:r>
            <a:r>
              <a:rPr lang="en-US" altLang="ko-KR" dirty="0" smtClean="0"/>
              <a:t> –-kill [job id]</a:t>
            </a:r>
            <a:endParaRPr lang="en-US" altLang="ko-KR" dirty="0"/>
          </a:p>
          <a:p>
            <a:pPr lvl="1"/>
            <a:r>
              <a:rPr lang="ko-KR" altLang="en-US" dirty="0" smtClean="0"/>
              <a:t>실행이 끝나지 않은 작업을 강제 종료함</a:t>
            </a:r>
            <a:endParaRPr lang="en-US" altLang="ko-KR" dirty="0"/>
          </a:p>
          <a:p>
            <a:r>
              <a:rPr lang="en-US" altLang="ko-KR" dirty="0" err="1" smtClean="0"/>
              <a:t>thorq</a:t>
            </a:r>
            <a:r>
              <a:rPr lang="en-US" altLang="ko-KR" dirty="0" smtClean="0"/>
              <a:t> –-kill-all</a:t>
            </a:r>
          </a:p>
          <a:p>
            <a:pPr lvl="1"/>
            <a:r>
              <a:rPr lang="ko-KR" altLang="en-US" dirty="0" smtClean="0"/>
              <a:t>실행이 끝나지 않은 모든 작업을 강제 종료함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565176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작업 강제 종료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t>61</a:t>
            </a:fld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[sc01@login0 </a:t>
            </a:r>
            <a:r>
              <a:rPr lang="en-US" altLang="ko-KR" dirty="0"/>
              <a:t>~] $ </a:t>
            </a:r>
            <a:r>
              <a:rPr lang="en-US" altLang="ko-KR" b="1" dirty="0" err="1" smtClean="0"/>
              <a:t>thorq</a:t>
            </a:r>
            <a:r>
              <a:rPr lang="en-US" altLang="ko-KR" b="1" dirty="0" smtClean="0"/>
              <a:t> --kill 173866</a:t>
            </a:r>
          </a:p>
          <a:p>
            <a:r>
              <a:rPr lang="en-US" altLang="ko-KR" dirty="0" smtClean="0"/>
              <a:t>Job 173866 is killed.</a:t>
            </a:r>
          </a:p>
          <a:p>
            <a:r>
              <a:rPr lang="en-US" altLang="ko-KR" dirty="0" smtClean="0"/>
              <a:t>[mc01@login0 </a:t>
            </a:r>
            <a:r>
              <a:rPr lang="en-US" altLang="ko-KR" dirty="0"/>
              <a:t>~]$ </a:t>
            </a:r>
            <a:r>
              <a:rPr lang="en-US" altLang="ko-KR" b="1" dirty="0" err="1"/>
              <a:t>thorq</a:t>
            </a:r>
            <a:r>
              <a:rPr lang="en-US" altLang="ko-KR" b="1" dirty="0"/>
              <a:t> --kill-all</a:t>
            </a:r>
          </a:p>
          <a:p>
            <a:r>
              <a:rPr lang="en-US" altLang="ko-KR" dirty="0" smtClean="0"/>
              <a:t>Job </a:t>
            </a:r>
            <a:r>
              <a:rPr lang="en-US" altLang="ko-KR" dirty="0"/>
              <a:t>173867 is killed.</a:t>
            </a:r>
          </a:p>
          <a:p>
            <a:r>
              <a:rPr lang="en-US" altLang="ko-KR" dirty="0"/>
              <a:t>Job 173868 is killed.</a:t>
            </a:r>
          </a:p>
          <a:p>
            <a:r>
              <a:rPr lang="en-US" altLang="ko-KR" dirty="0"/>
              <a:t>Job 173869 is killed.</a:t>
            </a:r>
          </a:p>
          <a:p>
            <a:r>
              <a:rPr lang="en-US" altLang="ko-KR" dirty="0"/>
              <a:t>(end of the list)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1481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프로그램의 입출력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stdin</a:t>
            </a:r>
            <a:r>
              <a:rPr lang="ko-KR" altLang="en-US" dirty="0"/>
              <a:t>은 사용 불가</a:t>
            </a:r>
            <a:endParaRPr lang="en-US" altLang="ko-KR" dirty="0"/>
          </a:p>
          <a:p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입출력 시 절대 경로 혹은 </a:t>
            </a:r>
            <a:r>
              <a:rPr lang="en-US" altLang="ko-KR" dirty="0" err="1"/>
              <a:t>thorq</a:t>
            </a:r>
            <a:r>
              <a:rPr lang="ko-KR" altLang="en-US" dirty="0"/>
              <a:t>를 실행한 위치로부터의 상대 경로 사용</a:t>
            </a:r>
            <a:endParaRPr lang="en-US" altLang="ko-KR" dirty="0"/>
          </a:p>
          <a:p>
            <a:pPr lvl="1"/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"/</a:t>
            </a:r>
            <a:r>
              <a:rPr lang="en-US" altLang="ko-KR" dirty="0" smtClean="0">
                <a:latin typeface="Consolas" panose="020B0609020204030204" pitchFamily="49" charset="0"/>
                <a:cs typeface="Consolas" panose="020B0609020204030204" pitchFamily="49" charset="0"/>
              </a:rPr>
              <a:t>home/mc01/data/in.txt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dirty="0"/>
              <a:t> </a:t>
            </a:r>
            <a:r>
              <a:rPr lang="ko-KR" altLang="en-US" dirty="0"/>
              <a:t>혹은</a:t>
            </a:r>
            <a:endParaRPr lang="en-US" altLang="ko-KR" dirty="0"/>
          </a:p>
          <a:p>
            <a:pPr lvl="1"/>
            <a:r>
              <a:rPr lang="en-US" altLang="ko-KR" dirty="0" err="1"/>
              <a:t>thorq</a:t>
            </a:r>
            <a:r>
              <a:rPr lang="ko-KR" altLang="en-US" dirty="0"/>
              <a:t>를 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altLang="ko-KR" dirty="0" smtClean="0">
                <a:latin typeface="Consolas" panose="020B0609020204030204" pitchFamily="49" charset="0"/>
                <a:cs typeface="Consolas" panose="020B0609020204030204" pitchFamily="49" charset="0"/>
              </a:rPr>
              <a:t>home/mc01/data</a:t>
            </a:r>
            <a:r>
              <a:rPr lang="ko-KR" altLang="en-US" dirty="0"/>
              <a:t>에서 실행했다면 </a:t>
            </a:r>
            <a:r>
              <a:rPr lang="en-US" altLang="ko-KR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altLang="ko-KR" dirty="0" smtClean="0">
                <a:latin typeface="Consolas" panose="020B0609020204030204" pitchFamily="49" charset="0"/>
                <a:cs typeface="Consolas" panose="020B0609020204030204" pitchFamily="49" charset="0"/>
              </a:rPr>
              <a:t>in.txt</a:t>
            </a:r>
            <a:endParaRPr lang="en-US" altLang="ko-KR" dirty="0" smtClean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56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페이지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서비스 안내</a:t>
            </a:r>
            <a:r>
              <a:rPr lang="en-US" altLang="ko-KR" dirty="0" smtClean="0"/>
              <a:t>: http://chundoong.snu.ac.kr/</a:t>
            </a:r>
          </a:p>
          <a:p>
            <a:pPr lvl="1"/>
            <a:r>
              <a:rPr lang="ko-KR" altLang="en-US" dirty="0" smtClean="0"/>
              <a:t>천둥 소개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사용자 매뉴얼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pPr/>
              <a:t>63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442" y="2825530"/>
            <a:ext cx="4782763" cy="3411794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4788024" y="4365104"/>
            <a:ext cx="864096" cy="4320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587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 사이</a:t>
            </a:r>
            <a:r>
              <a:rPr lang="ko-KR" altLang="en-US" dirty="0"/>
              <a:t>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thor</a:t>
            </a:r>
            <a:r>
              <a:rPr lang="en-US" altLang="ko-KR" dirty="0" smtClean="0"/>
              <a:t> </a:t>
            </a:r>
            <a:r>
              <a:rPr lang="ko-KR" altLang="en-US" dirty="0" smtClean="0"/>
              <a:t>웹 인터페이스</a:t>
            </a:r>
            <a:r>
              <a:rPr lang="en-US" altLang="ko-KR" dirty="0" smtClean="0"/>
              <a:t>: http://147.46.219.87:8080/</a:t>
            </a:r>
          </a:p>
          <a:p>
            <a:pPr lvl="1"/>
            <a:r>
              <a:rPr lang="ko-KR" altLang="en-US" dirty="0" smtClean="0"/>
              <a:t>패스워드 변경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작업 상태 확인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pPr/>
              <a:t>64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434" y="2950621"/>
            <a:ext cx="7020780" cy="328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쿼</a:t>
            </a:r>
            <a:r>
              <a:rPr lang="ko-KR" altLang="en-US" dirty="0"/>
              <a:t>터</a:t>
            </a: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작업을 실행할 때마다 쿼터가 차감됨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노드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대에서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초간 </a:t>
            </a:r>
            <a:r>
              <a:rPr lang="en-US" altLang="ko-KR" dirty="0" smtClean="0"/>
              <a:t>CPU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: 1</a:t>
            </a:r>
            <a:r>
              <a:rPr lang="ko-KR" altLang="en-US" dirty="0" smtClean="0"/>
              <a:t>쿼터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노드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대에서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초간 </a:t>
            </a:r>
            <a:r>
              <a:rPr lang="en-US" altLang="ko-KR" dirty="0" smtClean="0"/>
              <a:t>CPU+GPU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: 2</a:t>
            </a:r>
            <a:r>
              <a:rPr lang="ko-KR" altLang="en-US" dirty="0" smtClean="0"/>
              <a:t>쿼터</a:t>
            </a:r>
            <a:endParaRPr lang="en-US" altLang="ko-KR" dirty="0" smtClean="0"/>
          </a:p>
          <a:p>
            <a:r>
              <a:rPr lang="ko-KR" altLang="en-US" dirty="0" smtClean="0"/>
              <a:t>부족할 시 조교에게 메일로 연락할 것</a:t>
            </a:r>
            <a:endParaRPr lang="en-US" altLang="ko-KR" dirty="0" smtClean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 smtClean="0"/>
              <a:t>4190.414A </a:t>
            </a:r>
            <a:r>
              <a:rPr lang="ko-KR" altLang="en-US" dirty="0" smtClean="0"/>
              <a:t>멀티코어 컴퓨팅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천둥 사용하기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76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엑사스케일</a:t>
            </a:r>
            <a:r>
              <a:rPr lang="ko-KR" altLang="en-US" dirty="0" smtClean="0"/>
              <a:t> 컴퓨팅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1152128"/>
          </a:xfrm>
        </p:spPr>
        <p:txBody>
          <a:bodyPr/>
          <a:lstStyle/>
          <a:p>
            <a:r>
              <a:rPr lang="en-US" altLang="ko-KR" dirty="0" smtClean="0"/>
              <a:t>1 EFLOPS (10</a:t>
            </a:r>
            <a:r>
              <a:rPr lang="en-US" altLang="ko-KR" baseline="30000" dirty="0" smtClean="0"/>
              <a:t>18</a:t>
            </a:r>
            <a:r>
              <a:rPr lang="en-US" altLang="ko-KR" dirty="0" smtClean="0"/>
              <a:t> FLOPS) </a:t>
            </a:r>
            <a:r>
              <a:rPr lang="ko-KR" altLang="en-US" dirty="0" smtClean="0"/>
              <a:t>이상 성능의 슈퍼컴퓨터</a:t>
            </a:r>
            <a:endParaRPr lang="en-US" altLang="ko-KR" dirty="0" smtClean="0"/>
          </a:p>
          <a:p>
            <a:r>
              <a:rPr lang="en-US" altLang="ko-KR" dirty="0" smtClean="0"/>
              <a:t>2020</a:t>
            </a:r>
            <a:r>
              <a:rPr lang="ko-KR" altLang="en-US" dirty="0" smtClean="0"/>
              <a:t>년 경에 가능해질 것으로 전망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707484" y="4437112"/>
            <a:ext cx="18405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/>
              <a:t>34</a:t>
            </a:r>
            <a:r>
              <a:rPr lang="en-US" altLang="ko-KR" sz="2000" dirty="0" smtClean="0"/>
              <a:t> PFLOPS</a:t>
            </a:r>
          </a:p>
          <a:p>
            <a:pPr algn="ctr"/>
            <a:r>
              <a:rPr lang="en-US" altLang="ko-KR" sz="2400" dirty="0" smtClean="0"/>
              <a:t>18</a:t>
            </a:r>
            <a:r>
              <a:rPr lang="en-US" altLang="ko-KR" sz="2000" dirty="0" smtClean="0"/>
              <a:t> MW</a:t>
            </a:r>
          </a:p>
          <a:p>
            <a:pPr algn="ctr"/>
            <a:r>
              <a:rPr lang="en-US" altLang="ko-KR" sz="2400" dirty="0"/>
              <a:t>5</a:t>
            </a:r>
            <a:r>
              <a:rPr lang="en-US" altLang="ko-KR" sz="2000" dirty="0" smtClean="0"/>
              <a:t> GFLOPS/W</a:t>
            </a:r>
          </a:p>
          <a:p>
            <a:pPr algn="ctr"/>
            <a:r>
              <a:rPr lang="en-US" altLang="ko-KR" sz="2400" dirty="0" smtClean="0"/>
              <a:t>~10</a:t>
            </a:r>
            <a:r>
              <a:rPr lang="en-US" altLang="ko-KR" sz="2400" baseline="30000" dirty="0" smtClean="0"/>
              <a:t>7</a:t>
            </a:r>
            <a:r>
              <a:rPr lang="en-US" altLang="ko-KR" sz="2000" dirty="0" smtClean="0"/>
              <a:t> threads</a:t>
            </a:r>
            <a:endParaRPr lang="ko-KR" alt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533430" y="3933056"/>
            <a:ext cx="19656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/>
              <a:t>1000</a:t>
            </a:r>
            <a:r>
              <a:rPr lang="en-US" altLang="ko-KR" sz="2000" dirty="0" smtClean="0"/>
              <a:t> PFLOPS</a:t>
            </a:r>
          </a:p>
          <a:p>
            <a:pPr algn="ctr"/>
            <a:r>
              <a:rPr lang="en-US" altLang="ko-KR" sz="2400" dirty="0" smtClean="0"/>
              <a:t>20</a:t>
            </a:r>
            <a:r>
              <a:rPr lang="en-US" altLang="ko-KR" sz="2000" dirty="0" smtClean="0"/>
              <a:t> MW</a:t>
            </a:r>
          </a:p>
          <a:p>
            <a:pPr algn="ctr"/>
            <a:r>
              <a:rPr lang="en-US" altLang="ko-KR" sz="2400" dirty="0" smtClean="0"/>
              <a:t>50</a:t>
            </a:r>
            <a:r>
              <a:rPr lang="en-US" altLang="ko-KR" sz="2000" dirty="0" smtClean="0"/>
              <a:t> GFLOPS/W</a:t>
            </a:r>
          </a:p>
          <a:p>
            <a:pPr algn="ctr"/>
            <a:r>
              <a:rPr lang="en-US" altLang="ko-KR" sz="2400" dirty="0" smtClean="0"/>
              <a:t>~10</a:t>
            </a:r>
            <a:r>
              <a:rPr lang="en-US" altLang="ko-KR" sz="2400" baseline="30000" dirty="0" smtClean="0"/>
              <a:t>10</a:t>
            </a:r>
            <a:r>
              <a:rPr lang="en-US" altLang="ko-KR" sz="2000" dirty="0" smtClean="0"/>
              <a:t> threads</a:t>
            </a:r>
            <a:endParaRPr lang="ko-KR" altLang="en-US" sz="2000" dirty="0"/>
          </a:p>
        </p:txBody>
      </p:sp>
      <p:sp>
        <p:nvSpPr>
          <p:cNvPr id="9" name="타원 8"/>
          <p:cNvSpPr/>
          <p:nvPr/>
        </p:nvSpPr>
        <p:spPr>
          <a:xfrm>
            <a:off x="2483768" y="3933056"/>
            <a:ext cx="288000" cy="288000"/>
          </a:xfrm>
          <a:prstGeom prst="ellipse">
            <a:avLst/>
          </a:prstGeom>
          <a:solidFill>
            <a:schemeClr val="bg1"/>
          </a:solidFill>
          <a:ln w="1143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372232" y="3429000"/>
            <a:ext cx="288000" cy="288000"/>
          </a:xfrm>
          <a:prstGeom prst="ellipse">
            <a:avLst/>
          </a:prstGeom>
          <a:solidFill>
            <a:schemeClr val="bg1"/>
          </a:solidFill>
          <a:ln w="1143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63538" y="3399383"/>
            <a:ext cx="928459" cy="46166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6">
                    <a:lumMod val="75000"/>
                  </a:schemeClr>
                </a:solidFill>
              </a:rPr>
              <a:t>2013</a:t>
            </a:r>
            <a:endParaRPr lang="ko-KR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52002" y="2895327"/>
            <a:ext cx="928459" cy="461665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6">
                    <a:lumMod val="75000"/>
                  </a:schemeClr>
                </a:solidFill>
              </a:rPr>
              <a:t>2020</a:t>
            </a:r>
            <a:endParaRPr lang="ko-KR" altLang="en-US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3" name="직선 연결선 12"/>
          <p:cNvCxnSpPr>
            <a:stCxn id="9" idx="6"/>
            <a:endCxn id="10" idx="2"/>
          </p:cNvCxnSpPr>
          <p:nvPr/>
        </p:nvCxnSpPr>
        <p:spPr>
          <a:xfrm flipV="1">
            <a:off x="2771768" y="3573000"/>
            <a:ext cx="3600464" cy="504056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3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SMP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576064"/>
          </a:xfrm>
        </p:spPr>
        <p:txBody>
          <a:bodyPr/>
          <a:lstStyle/>
          <a:p>
            <a:r>
              <a:rPr lang="en-US" altLang="ko-KR" dirty="0" smtClean="0"/>
              <a:t>Symmetric Multiprocessing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cxnSp>
        <p:nvCxnSpPr>
          <p:cNvPr id="17" name="직선 연결선 16"/>
          <p:cNvCxnSpPr/>
          <p:nvPr/>
        </p:nvCxnSpPr>
        <p:spPr>
          <a:xfrm>
            <a:off x="1763688" y="3789039"/>
            <a:ext cx="0" cy="432000"/>
          </a:xfrm>
          <a:prstGeom prst="line">
            <a:avLst/>
          </a:prstGeom>
          <a:ln w="57150" cap="rnd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635896" y="3789040"/>
            <a:ext cx="0" cy="432000"/>
          </a:xfrm>
          <a:prstGeom prst="line">
            <a:avLst/>
          </a:prstGeom>
          <a:ln w="57150" cap="rnd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5508104" y="3789040"/>
            <a:ext cx="0" cy="432000"/>
          </a:xfrm>
          <a:prstGeom prst="line">
            <a:avLst/>
          </a:prstGeom>
          <a:ln w="57150" cap="rnd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7380440" y="3789040"/>
            <a:ext cx="0" cy="432000"/>
          </a:xfrm>
          <a:prstGeom prst="line">
            <a:avLst/>
          </a:prstGeom>
          <a:ln w="57150" cap="rnd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763600" y="4221039"/>
            <a:ext cx="5616840" cy="0"/>
          </a:xfrm>
          <a:prstGeom prst="line">
            <a:avLst/>
          </a:prstGeom>
          <a:ln w="57150" cap="rnd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4572000" y="4221137"/>
            <a:ext cx="0" cy="432000"/>
          </a:xfrm>
          <a:prstGeom prst="line">
            <a:avLst/>
          </a:prstGeom>
          <a:ln w="57150" cap="rnd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3707904" y="4653137"/>
            <a:ext cx="1728192" cy="115212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/>
              <a:t>Memory</a:t>
            </a:r>
            <a:endParaRPr lang="ko-KR" altLang="en-US" sz="2800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971600" y="2636912"/>
            <a:ext cx="1584000" cy="115212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/>
              <a:t>CPU</a:t>
            </a:r>
            <a:endParaRPr lang="ko-KR" altLang="en-US" sz="2800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2843856" y="2636912"/>
            <a:ext cx="1584000" cy="115212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/>
              <a:t>CPU</a:t>
            </a:r>
            <a:endParaRPr lang="ko-KR" altLang="en-US" sz="2800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4716064" y="2636912"/>
            <a:ext cx="1584000" cy="115212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/>
              <a:t>CPU</a:t>
            </a:r>
            <a:endParaRPr lang="ko-KR" altLang="en-US" sz="2800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6588400" y="2636912"/>
            <a:ext cx="1584000" cy="115212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/>
              <a:t>CPU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10186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MPP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576064"/>
          </a:xfrm>
        </p:spPr>
        <p:txBody>
          <a:bodyPr/>
          <a:lstStyle/>
          <a:p>
            <a:r>
              <a:rPr lang="en-US" altLang="ko-KR" dirty="0" smtClean="0"/>
              <a:t>Massively Parallel Processing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2015-04-07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4190.414A </a:t>
            </a:r>
            <a:r>
              <a:rPr lang="ko-KR" altLang="en-US" smtClean="0"/>
              <a:t>멀티코어 컴퓨팅 </a:t>
            </a:r>
            <a:r>
              <a:rPr lang="en-US" altLang="ko-KR" smtClean="0"/>
              <a:t>- </a:t>
            </a:r>
            <a:r>
              <a:rPr lang="ko-KR" altLang="en-US" smtClean="0"/>
              <a:t>천둥 사용하기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DADC7-F95C-4572-B726-CA9D877279DB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cxnSp>
        <p:nvCxnSpPr>
          <p:cNvPr id="17" name="직선 연결선 16"/>
          <p:cNvCxnSpPr/>
          <p:nvPr/>
        </p:nvCxnSpPr>
        <p:spPr>
          <a:xfrm>
            <a:off x="1763688" y="3789039"/>
            <a:ext cx="88" cy="864098"/>
          </a:xfrm>
          <a:prstGeom prst="line">
            <a:avLst/>
          </a:prstGeom>
          <a:ln w="57150" cap="rnd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3635896" y="3789040"/>
            <a:ext cx="88" cy="864096"/>
          </a:xfrm>
          <a:prstGeom prst="line">
            <a:avLst/>
          </a:prstGeom>
          <a:ln w="57150" cap="rnd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5508104" y="3789040"/>
            <a:ext cx="88" cy="864096"/>
          </a:xfrm>
          <a:prstGeom prst="line">
            <a:avLst/>
          </a:prstGeom>
          <a:ln w="57150" cap="rnd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7380312" y="3789040"/>
            <a:ext cx="88" cy="864096"/>
          </a:xfrm>
          <a:prstGeom prst="line">
            <a:avLst/>
          </a:prstGeom>
          <a:ln w="57150" cap="rnd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763464" y="4221088"/>
            <a:ext cx="5616936" cy="0"/>
          </a:xfrm>
          <a:prstGeom prst="line">
            <a:avLst/>
          </a:prstGeom>
          <a:ln w="57150" cap="rnd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971600" y="4653137"/>
            <a:ext cx="1584000" cy="115212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800" dirty="0" smtClean="0"/>
              <a:t>Memory</a:t>
            </a:r>
            <a:endParaRPr lang="ko-KR" altLang="en-US" sz="2800" dirty="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971600" y="2636912"/>
            <a:ext cx="1584000" cy="115212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/>
              <a:t>CPU</a:t>
            </a:r>
            <a:endParaRPr lang="ko-KR" altLang="en-US" sz="2800" dirty="0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2843856" y="2636912"/>
            <a:ext cx="1584000" cy="115212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/>
              <a:t>CPU</a:t>
            </a:r>
            <a:endParaRPr lang="ko-KR" altLang="en-US" sz="2800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4716240" y="2636912"/>
            <a:ext cx="1584000" cy="115212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/>
              <a:t>CPU</a:t>
            </a:r>
            <a:endParaRPr lang="ko-KR" altLang="en-US" sz="2800" dirty="0"/>
          </a:p>
        </p:txBody>
      </p:sp>
      <p:sp>
        <p:nvSpPr>
          <p:cNvPr id="32" name="모서리가 둥근 직사각형 31"/>
          <p:cNvSpPr/>
          <p:nvPr/>
        </p:nvSpPr>
        <p:spPr>
          <a:xfrm>
            <a:off x="6588448" y="2636912"/>
            <a:ext cx="1584000" cy="115212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/>
              <a:t>CPU</a:t>
            </a:r>
            <a:endParaRPr lang="ko-KR" altLang="en-US" sz="2800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2843808" y="4653136"/>
            <a:ext cx="1584000" cy="115212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800" dirty="0" smtClean="0"/>
              <a:t>Memory</a:t>
            </a:r>
            <a:endParaRPr lang="ko-KR" altLang="en-US" sz="2800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4716192" y="4653136"/>
            <a:ext cx="1584000" cy="115212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800" dirty="0" smtClean="0"/>
              <a:t>Memory</a:t>
            </a:r>
            <a:endParaRPr lang="ko-KR" altLang="en-US" sz="2800" dirty="0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6588400" y="4653136"/>
            <a:ext cx="1584000" cy="115212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190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2800" dirty="0" smtClean="0"/>
              <a:t>Memory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5667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pws13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나눔고딕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apws13_template</Template>
  <TotalTime>10585</TotalTime>
  <Words>2772</Words>
  <Application>Microsoft Office PowerPoint</Application>
  <PresentationFormat>화면 슬라이드 쇼(4:3)</PresentationFormat>
  <Paragraphs>887</Paragraphs>
  <Slides>65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0" baseType="lpstr">
      <vt:lpstr>맑은 고딕</vt:lpstr>
      <vt:lpstr>Consolas</vt:lpstr>
      <vt:lpstr>나눔고딕</vt:lpstr>
      <vt:lpstr>Arial</vt:lpstr>
      <vt:lpstr>apws13_template</vt:lpstr>
      <vt:lpstr>천둥 사용하기</vt:lpstr>
      <vt:lpstr>개요</vt:lpstr>
      <vt:lpstr>컴퓨터의 성능 및 기술 이전</vt:lpstr>
      <vt:lpstr>슈퍼컴퓨터</vt:lpstr>
      <vt:lpstr>Top500 리스트</vt:lpstr>
      <vt:lpstr>Top500 리스트 추세</vt:lpstr>
      <vt:lpstr>엑사스케일 컴퓨팅</vt:lpstr>
      <vt:lpstr>SMP</vt:lpstr>
      <vt:lpstr>MPP</vt:lpstr>
      <vt:lpstr>클러스터</vt:lpstr>
      <vt:lpstr>예: Tianhe-2</vt:lpstr>
      <vt:lpstr>예: Titan</vt:lpstr>
      <vt:lpstr>엑사스케일 컴퓨팅?</vt:lpstr>
      <vt:lpstr>이종 시스템 (Heterogeneous System)</vt:lpstr>
      <vt:lpstr>이종 시스템 (Heterogeneous System)</vt:lpstr>
      <vt:lpstr>이종 시스템 (Heterogeneous System)</vt:lpstr>
      <vt:lpstr>이종 클러스터 (Heterogeneous Cluster)</vt:lpstr>
      <vt:lpstr>예: Tianhe-2와 Titan</vt:lpstr>
      <vt:lpstr>천둥</vt:lpstr>
      <vt:lpstr>천둥</vt:lpstr>
      <vt:lpstr>시스템 구성</vt:lpstr>
      <vt:lpstr>시스템 구성</vt:lpstr>
      <vt:lpstr>시스템 구성</vt:lpstr>
      <vt:lpstr>시스템 구성</vt:lpstr>
      <vt:lpstr>시스템 구성</vt:lpstr>
      <vt:lpstr>천둥 사용</vt:lpstr>
      <vt:lpstr>천둥 사용</vt:lpstr>
      <vt:lpstr>천둥 사용</vt:lpstr>
      <vt:lpstr>천둥 사용</vt:lpstr>
      <vt:lpstr>천둥 사용</vt:lpstr>
      <vt:lpstr>천둥 사용</vt:lpstr>
      <vt:lpstr>로그인</vt:lpstr>
      <vt:lpstr>로그인</vt:lpstr>
      <vt:lpstr>Pthreads, OpenMP</vt:lpstr>
      <vt:lpstr>OpenCL</vt:lpstr>
      <vt:lpstr>MPI</vt:lpstr>
      <vt:lpstr>MPI+OpenCL, SnuCL</vt:lpstr>
      <vt:lpstr>컴파일</vt:lpstr>
      <vt:lpstr>실행</vt:lpstr>
      <vt:lpstr>Thor 사용법</vt:lpstr>
      <vt:lpstr>작업 추가</vt:lpstr>
      <vt:lpstr>단일 노드 작업 추가</vt:lpstr>
      <vt:lpstr>단일 노드 작업 추가</vt:lpstr>
      <vt:lpstr>단일 노드 작업 추가</vt:lpstr>
      <vt:lpstr>GPU 사용</vt:lpstr>
      <vt:lpstr>여러 노드에서 MPI 프로그램 실행</vt:lpstr>
      <vt:lpstr>각 노드에서 여러 MPI 프로세스 실행</vt:lpstr>
      <vt:lpstr>Timeout 설정</vt:lpstr>
      <vt:lpstr>이름 설정</vt:lpstr>
      <vt:lpstr>이름 설정</vt:lpstr>
      <vt:lpstr>stderr 유형</vt:lpstr>
      <vt:lpstr>stderr 유형</vt:lpstr>
      <vt:lpstr>stderr 유형</vt:lpstr>
      <vt:lpstr>프로그램의 입출력</vt:lpstr>
      <vt:lpstr>작업 상태 확인</vt:lpstr>
      <vt:lpstr>작업 상태 확인</vt:lpstr>
      <vt:lpstr>작업 상태 확인</vt:lpstr>
      <vt:lpstr>작업 상태 확인</vt:lpstr>
      <vt:lpstr>작업 상태 확인</vt:lpstr>
      <vt:lpstr>작업 강제 종료</vt:lpstr>
      <vt:lpstr>작업 강제 종료</vt:lpstr>
      <vt:lpstr>프로그램의 입출력</vt:lpstr>
      <vt:lpstr>웹 페이지</vt:lpstr>
      <vt:lpstr>웹 사이트</vt:lpstr>
      <vt:lpstr>쿼터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gangwon</dc:creator>
  <cp:lastModifiedBy>wookeun</cp:lastModifiedBy>
  <cp:revision>1911</cp:revision>
  <dcterms:created xsi:type="dcterms:W3CDTF">2013-02-03T05:12:24Z</dcterms:created>
  <dcterms:modified xsi:type="dcterms:W3CDTF">2015-04-07T09:42:10Z</dcterms:modified>
</cp:coreProperties>
</file>